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3" r:id="rId2"/>
    <p:sldId id="269" r:id="rId3"/>
    <p:sldId id="258" r:id="rId4"/>
    <p:sldId id="284" r:id="rId5"/>
    <p:sldId id="259" r:id="rId6"/>
    <p:sldId id="261" r:id="rId7"/>
    <p:sldId id="262" r:id="rId8"/>
    <p:sldId id="266" r:id="rId9"/>
    <p:sldId id="271" r:id="rId10"/>
    <p:sldId id="270" r:id="rId11"/>
    <p:sldId id="272" r:id="rId12"/>
    <p:sldId id="279" r:id="rId13"/>
    <p:sldId id="273" r:id="rId14"/>
    <p:sldId id="274" r:id="rId15"/>
    <p:sldId id="275" r:id="rId16"/>
    <p:sldId id="277" r:id="rId17"/>
    <p:sldId id="267" r:id="rId18"/>
    <p:sldId id="278" r:id="rId19"/>
    <p:sldId id="281" r:id="rId20"/>
    <p:sldId id="280"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521D"/>
    <a:srgbClr val="5E2889"/>
    <a:srgbClr val="821A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D59C6-9970-602D-316E-8DC33582F182}" v="34" dt="2023-09-19T02:21:13.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881" autoAdjust="0"/>
    <p:restoredTop sz="87791" autoAdjust="0"/>
  </p:normalViewPr>
  <p:slideViewPr>
    <p:cSldViewPr snapToGrid="0">
      <p:cViewPr>
        <p:scale>
          <a:sx n="69" d="100"/>
          <a:sy n="69" d="100"/>
        </p:scale>
        <p:origin x="216" y="1088"/>
      </p:cViewPr>
      <p:guideLst/>
    </p:cSldViewPr>
  </p:slideViewPr>
  <p:outlineViewPr>
    <p:cViewPr>
      <p:scale>
        <a:sx n="33" d="100"/>
        <a:sy n="33" d="100"/>
      </p:scale>
      <p:origin x="0" y="-240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0F4E96E-CAD6-4C8C-A15A-8E5B5205DB06}" type="datetimeFigureOut">
              <a:rPr lang="en-US" smtClean="0"/>
              <a:t>9/18/2023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006E3B7-20EC-4C1E-811C-2D9BE422B24F}" type="slidenum">
              <a:rPr lang="en-US" smtClean="0"/>
              <a:t>‹#›</a:t>
            </a:fld>
            <a:endParaRPr lang="en-US"/>
          </a:p>
        </p:txBody>
      </p:sp>
    </p:spTree>
    <p:extLst>
      <p:ext uri="{BB962C8B-B14F-4D97-AF65-F5344CB8AC3E}">
        <p14:creationId xmlns:p14="http://schemas.microsoft.com/office/powerpoint/2010/main" val="4818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section/introduction to the training modules should take 20-25 minutes. </a:t>
            </a:r>
          </a:p>
        </p:txBody>
      </p:sp>
      <p:sp>
        <p:nvSpPr>
          <p:cNvPr id="4" name="Slide Number Placeholder 3"/>
          <p:cNvSpPr>
            <a:spLocks noGrp="1"/>
          </p:cNvSpPr>
          <p:nvPr>
            <p:ph type="sldNum" sz="quarter" idx="5"/>
          </p:nvPr>
        </p:nvSpPr>
        <p:spPr/>
        <p:txBody>
          <a:bodyPr/>
          <a:lstStyle/>
          <a:p>
            <a:fld id="{63E45005-0BCA-4781-B1DC-7BCB14EBE3C5}" type="slidenum">
              <a:rPr lang="en-US" smtClean="0"/>
              <a:t>1</a:t>
            </a:fld>
            <a:endParaRPr lang="en-US"/>
          </a:p>
        </p:txBody>
      </p:sp>
    </p:spTree>
    <p:extLst>
      <p:ext uri="{BB962C8B-B14F-4D97-AF65-F5344CB8AC3E}">
        <p14:creationId xmlns:p14="http://schemas.microsoft.com/office/powerpoint/2010/main" val="1078987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20</a:t>
            </a:fld>
            <a:endParaRPr lang="en-US"/>
          </a:p>
        </p:txBody>
      </p:sp>
    </p:spTree>
    <p:extLst>
      <p:ext uri="{BB962C8B-B14F-4D97-AF65-F5344CB8AC3E}">
        <p14:creationId xmlns:p14="http://schemas.microsoft.com/office/powerpoint/2010/main" val="2534776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1425704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https://www.osha.gov/etools/evacuation-plans-procedures/emergency-standards/portable-extinguishers/about</a:t>
            </a:r>
          </a:p>
        </p:txBody>
      </p:sp>
      <p:sp>
        <p:nvSpPr>
          <p:cNvPr id="4" name="Slide Number Placeholder 3"/>
          <p:cNvSpPr>
            <a:spLocks noGrp="1"/>
          </p:cNvSpPr>
          <p:nvPr>
            <p:ph type="sldNum" sz="quarter" idx="5"/>
          </p:nvPr>
        </p:nvSpPr>
        <p:spPr/>
        <p:txBody>
          <a:bodyPr/>
          <a:lstStyle/>
          <a:p>
            <a:fld id="{B006E3B7-20EC-4C1E-811C-2D9BE422B24F}" type="slidenum">
              <a:rPr lang="en-US" smtClean="0"/>
              <a:t>6</a:t>
            </a:fld>
            <a:endParaRPr lang="en-US"/>
          </a:p>
        </p:txBody>
      </p:sp>
    </p:spTree>
    <p:extLst>
      <p:ext uri="{BB962C8B-B14F-4D97-AF65-F5344CB8AC3E}">
        <p14:creationId xmlns:p14="http://schemas.microsoft.com/office/powerpoint/2010/main" val="2384827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https://www.osha.gov/etools/young-workers-restaurant-safety/cooking</a:t>
            </a:r>
          </a:p>
          <a:p>
            <a:endParaRPr lang="en-US" dirty="0"/>
          </a:p>
          <a:p>
            <a:r>
              <a:rPr lang="en-US" dirty="0"/>
              <a:t>Class D Fire Materials would be least likely to be found in Mobile Food Vehicles (MFVs)</a:t>
            </a:r>
          </a:p>
          <a:p>
            <a:r>
              <a:rPr lang="en-US" dirty="0"/>
              <a:t>Class A is most likely to be found in any business (paper at minimum)</a:t>
            </a:r>
          </a:p>
          <a:p>
            <a:r>
              <a:rPr lang="en-US" dirty="0"/>
              <a:t>The others may depend on the individual business</a:t>
            </a:r>
          </a:p>
        </p:txBody>
      </p:sp>
      <p:sp>
        <p:nvSpPr>
          <p:cNvPr id="4" name="Slide Number Placeholder 3"/>
          <p:cNvSpPr>
            <a:spLocks noGrp="1"/>
          </p:cNvSpPr>
          <p:nvPr>
            <p:ph type="sldNum" sz="quarter" idx="5"/>
          </p:nvPr>
        </p:nvSpPr>
        <p:spPr/>
        <p:txBody>
          <a:bodyPr/>
          <a:lstStyle/>
          <a:p>
            <a:fld id="{B006E3B7-20EC-4C1E-811C-2D9BE422B24F}" type="slidenum">
              <a:rPr lang="en-US" smtClean="0"/>
              <a:t>7</a:t>
            </a:fld>
            <a:endParaRPr lang="en-US"/>
          </a:p>
        </p:txBody>
      </p:sp>
    </p:spTree>
    <p:extLst>
      <p:ext uri="{BB962C8B-B14F-4D97-AF65-F5344CB8AC3E}">
        <p14:creationId xmlns:p14="http://schemas.microsoft.com/office/powerpoint/2010/main" val="1662674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8</a:t>
            </a:fld>
            <a:endParaRPr lang="en-US"/>
          </a:p>
        </p:txBody>
      </p:sp>
    </p:spTree>
    <p:extLst>
      <p:ext uri="{BB962C8B-B14F-4D97-AF65-F5344CB8AC3E}">
        <p14:creationId xmlns:p14="http://schemas.microsoft.com/office/powerpoint/2010/main" val="3472668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9</a:t>
            </a:fld>
            <a:endParaRPr lang="en-US"/>
          </a:p>
        </p:txBody>
      </p:sp>
    </p:spTree>
    <p:extLst>
      <p:ext uri="{BB962C8B-B14F-4D97-AF65-F5344CB8AC3E}">
        <p14:creationId xmlns:p14="http://schemas.microsoft.com/office/powerpoint/2010/main" val="2558453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10</a:t>
            </a:fld>
            <a:endParaRPr lang="en-US"/>
          </a:p>
        </p:txBody>
      </p:sp>
    </p:spTree>
    <p:extLst>
      <p:ext uri="{BB962C8B-B14F-4D97-AF65-F5344CB8AC3E}">
        <p14:creationId xmlns:p14="http://schemas.microsoft.com/office/powerpoint/2010/main" val="33504155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recommendations may differ from building fires</a:t>
            </a:r>
          </a:p>
          <a:p>
            <a:endParaRPr lang="en-US" dirty="0"/>
          </a:p>
          <a:p>
            <a:endParaRPr lang="en-US" dirty="0"/>
          </a:p>
          <a:p>
            <a:r>
              <a:rPr lang="en-US" dirty="0"/>
              <a:t>A second acronym is R.A.C.E.:</a:t>
            </a:r>
          </a:p>
          <a:p>
            <a:r>
              <a:rPr lang="en-US" u="sng" dirty="0"/>
              <a:t>R.A.C.E</a:t>
            </a:r>
          </a:p>
          <a:p>
            <a:r>
              <a:rPr lang="en-US" b="1" u="sng" dirty="0"/>
              <a:t>R</a:t>
            </a:r>
            <a:r>
              <a:rPr lang="en-US" dirty="0"/>
              <a:t>escue anyone in immediate danger of the fire</a:t>
            </a:r>
          </a:p>
          <a:p>
            <a:r>
              <a:rPr lang="en-US" b="1" u="sng" dirty="0"/>
              <a:t>A</a:t>
            </a:r>
            <a:r>
              <a:rPr lang="en-US" dirty="0"/>
              <a:t>larm needs activated AND call fire response phone number</a:t>
            </a:r>
          </a:p>
          <a:p>
            <a:r>
              <a:rPr lang="en-US" b="1" u="sng" dirty="0"/>
              <a:t>C</a:t>
            </a:r>
            <a:r>
              <a:rPr lang="en-US" dirty="0"/>
              <a:t>ontain fire by closing all doors in the fire area</a:t>
            </a:r>
          </a:p>
          <a:p>
            <a:r>
              <a:rPr lang="en-US" b="1" u="sng" dirty="0"/>
              <a:t>E</a:t>
            </a:r>
            <a:r>
              <a:rPr lang="en-US" dirty="0"/>
              <a:t>xtinguish small fires. If fire cannot be extinguished, leave the area and close the door.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13</a:t>
            </a:fld>
            <a:endParaRPr lang="en-US"/>
          </a:p>
        </p:txBody>
      </p:sp>
    </p:spTree>
    <p:extLst>
      <p:ext uri="{BB962C8B-B14F-4D97-AF65-F5344CB8AC3E}">
        <p14:creationId xmlns:p14="http://schemas.microsoft.com/office/powerpoint/2010/main" val="41379563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18</a:t>
            </a:fld>
            <a:endParaRPr lang="en-US"/>
          </a:p>
        </p:txBody>
      </p:sp>
    </p:spTree>
    <p:extLst>
      <p:ext uri="{BB962C8B-B14F-4D97-AF65-F5344CB8AC3E}">
        <p14:creationId xmlns:p14="http://schemas.microsoft.com/office/powerpoint/2010/main" val="347434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9/18/2023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9/18/2023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pPr rtl="1"/>
            <a:r>
              <a:rPr lang="en-US" dirty="0" err="1">
                <a:ea typeface="Calibri Light"/>
                <a:cs typeface="Calibri Light"/>
              </a:rPr>
              <a:t>تدريب</a:t>
            </a:r>
            <a:r>
              <a:rPr lang="en-US" dirty="0">
                <a:ea typeface="Calibri Light"/>
                <a:cs typeface="Calibri Light"/>
              </a:rPr>
              <a:t> </a:t>
            </a:r>
            <a:r>
              <a:rPr lang="en-US" dirty="0" err="1">
                <a:ea typeface="Calibri Light"/>
                <a:cs typeface="Calibri Light"/>
              </a:rPr>
              <a:t>السلامة</a:t>
            </a:r>
            <a:r>
              <a:rPr lang="en-US" dirty="0">
                <a:ea typeface="Calibri Light"/>
                <a:cs typeface="Calibri Light"/>
              </a:rPr>
              <a:t> </a:t>
            </a:r>
            <a:r>
              <a:rPr lang="en-US" dirty="0" err="1">
                <a:ea typeface="Calibri Light"/>
                <a:cs typeface="Calibri Light"/>
              </a:rPr>
              <a:t>لعربات</a:t>
            </a:r>
            <a:r>
              <a:rPr lang="en-US" dirty="0">
                <a:ea typeface="Calibri Light"/>
                <a:cs typeface="Calibri Light"/>
              </a:rPr>
              <a:t> </a:t>
            </a:r>
            <a:r>
              <a:rPr lang="en-US" dirty="0" err="1">
                <a:ea typeface="Calibri Light"/>
                <a:cs typeface="Calibri Light"/>
              </a:rPr>
              <a:t>الطعام</a:t>
            </a:r>
            <a:r>
              <a:rPr lang="en-US" dirty="0">
                <a:ea typeface="Calibri Light"/>
                <a:cs typeface="Calibri Light"/>
              </a:rPr>
              <a:t> </a:t>
            </a:r>
            <a:r>
              <a:rPr lang="en-US" dirty="0" err="1">
                <a:ea typeface="Calibri Light"/>
                <a:cs typeface="Calibri Light"/>
              </a:rPr>
              <a:t>المتنقلة</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vert="horz" lIns="91440" tIns="45720" rIns="91440" bIns="45720" rtlCol="0" anchor="t">
            <a:normAutofit/>
          </a:bodyPr>
          <a:lstStyle/>
          <a:p>
            <a:pPr marL="0" indent="0" algn="ctr" defTabSz="914400" rtl="0" eaLnBrk="1" latinLnBrk="0" hangingPunct="1">
              <a:lnSpc>
                <a:spcPct val="90000"/>
              </a:lnSpc>
              <a:spcBef>
                <a:spcPts val="1000"/>
              </a:spcBef>
              <a:buFont typeface="Arial" panose="020B0604020202020204" pitchFamily="34" charset="0"/>
              <a:buNone/>
            </a:pPr>
            <a:r>
              <a:rPr lang="ar-SA" dirty="0">
                <a:ea typeface="Calibri"/>
                <a:cs typeface="Calibri"/>
              </a:rPr>
              <a:t>الجزء الخامس: التدريب على طفايات الحريق</a:t>
            </a:r>
            <a:endParaRPr lang="en-US" dirty="0">
              <a:ea typeface="Calibri"/>
              <a:cs typeface="Calibri"/>
            </a:endParaRPr>
          </a:p>
        </p:txBody>
      </p:sp>
      <p:sp>
        <p:nvSpPr>
          <p:cNvPr id="6" name="TextBox 5">
            <a:extLst>
              <a:ext uri="{FF2B5EF4-FFF2-40B4-BE49-F238E27FC236}">
                <a16:creationId xmlns:a16="http://schemas.microsoft.com/office/drawing/2014/main" id="{149F00D0-7E5B-F814-7A57-C4EF61CD71DE}"/>
              </a:ext>
            </a:extLst>
          </p:cNvPr>
          <p:cNvSpPr txBox="1"/>
          <p:nvPr/>
        </p:nvSpPr>
        <p:spPr>
          <a:xfrm>
            <a:off x="587828" y="4942114"/>
            <a:ext cx="109728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en-US" dirty="0" err="1">
                <a:ea typeface="Calibri"/>
                <a:cs typeface="Calibri"/>
              </a:rPr>
              <a:t>تم</a:t>
            </a:r>
            <a:r>
              <a:rPr lang="en-US" dirty="0">
                <a:ea typeface="Calibri"/>
                <a:cs typeface="Calibri"/>
              </a:rPr>
              <a:t> </a:t>
            </a:r>
            <a:r>
              <a:rPr lang="en-US" dirty="0" err="1">
                <a:ea typeface="Calibri"/>
                <a:cs typeface="Calibri"/>
              </a:rPr>
              <a:t>انتاج</a:t>
            </a:r>
            <a:r>
              <a:rPr lang="en-US" dirty="0">
                <a:ea typeface="Calibri"/>
                <a:cs typeface="Calibri"/>
              </a:rPr>
              <a:t> </a:t>
            </a:r>
            <a:r>
              <a:rPr lang="en-US" dirty="0" err="1">
                <a:ea typeface="Calibri"/>
                <a:cs typeface="Calibri"/>
              </a:rPr>
              <a:t>هذه</a:t>
            </a:r>
            <a:r>
              <a:rPr lang="en-US" dirty="0">
                <a:ea typeface="Calibri"/>
                <a:cs typeface="Calibri"/>
              </a:rPr>
              <a:t> </a:t>
            </a:r>
            <a:r>
              <a:rPr lang="en-US" dirty="0" err="1">
                <a:ea typeface="Calibri"/>
                <a:cs typeface="Calibri"/>
              </a:rPr>
              <a:t>المادة</a:t>
            </a:r>
            <a:r>
              <a:rPr lang="en-US" dirty="0">
                <a:ea typeface="Calibri"/>
                <a:cs typeface="Calibri"/>
              </a:rPr>
              <a:t> </a:t>
            </a:r>
            <a:r>
              <a:rPr lang="en-US" dirty="0" err="1">
                <a:ea typeface="Calibri"/>
                <a:cs typeface="Calibri"/>
              </a:rPr>
              <a:t>بموجب</a:t>
            </a:r>
            <a:r>
              <a:rPr lang="en-US" dirty="0">
                <a:ea typeface="Calibri"/>
                <a:cs typeface="Calibri"/>
              </a:rPr>
              <a:t> </a:t>
            </a:r>
            <a:r>
              <a:rPr lang="en-US" dirty="0" err="1">
                <a:ea typeface="Calibri"/>
                <a:cs typeface="Calibri"/>
              </a:rPr>
              <a:t>المنحة</a:t>
            </a:r>
            <a:r>
              <a:rPr lang="en-US" dirty="0">
                <a:ea typeface="Calibri"/>
                <a:cs typeface="Calibri"/>
              </a:rPr>
              <a:t> </a:t>
            </a:r>
            <a:r>
              <a:rPr lang="en-US" dirty="0" err="1">
                <a:ea typeface="Calibri"/>
                <a:cs typeface="Calibri"/>
              </a:rPr>
              <a:t>رقم</a:t>
            </a:r>
            <a:r>
              <a:rPr lang="en-US" dirty="0">
                <a:ea typeface="Calibri"/>
                <a:cs typeface="Calibri"/>
              </a:rPr>
              <a:t> SH-39170-SH2 </a:t>
            </a:r>
            <a:r>
              <a:rPr lang="en-US" dirty="0" err="1">
                <a:ea typeface="Calibri"/>
                <a:cs typeface="Calibri"/>
              </a:rPr>
              <a:t>من</a:t>
            </a:r>
            <a:r>
              <a:rPr lang="en-US" dirty="0">
                <a:ea typeface="Calibri"/>
                <a:cs typeface="Calibri"/>
              </a:rPr>
              <a:t> </a:t>
            </a:r>
            <a:r>
              <a:rPr lang="en-US" dirty="0" err="1">
                <a:ea typeface="Calibri"/>
                <a:cs typeface="Calibri"/>
              </a:rPr>
              <a:t>ادارة</a:t>
            </a:r>
            <a:r>
              <a:rPr lang="en-US" dirty="0">
                <a:ea typeface="Calibri"/>
                <a:cs typeface="Calibri"/>
              </a:rPr>
              <a:t> </a:t>
            </a:r>
            <a:r>
              <a:rPr lang="en-US" dirty="0" err="1">
                <a:ea typeface="Calibri"/>
                <a:cs typeface="Calibri"/>
              </a:rPr>
              <a:t>الصحة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السلامة</a:t>
            </a:r>
            <a:r>
              <a:rPr lang="en-US" dirty="0">
                <a:ea typeface="Calibri"/>
                <a:cs typeface="Calibri"/>
              </a:rPr>
              <a:t> </a:t>
            </a:r>
            <a:r>
              <a:rPr lang="en-US" dirty="0" err="1">
                <a:ea typeface="Calibri"/>
                <a:cs typeface="Calibri"/>
              </a:rPr>
              <a:t>المهنية</a:t>
            </a:r>
            <a:r>
              <a:rPr lang="en-US" dirty="0">
                <a:ea typeface="Calibri"/>
                <a:cs typeface="Calibri"/>
              </a:rPr>
              <a:t>، </a:t>
            </a:r>
            <a:r>
              <a:rPr lang="en-US" dirty="0" err="1">
                <a:ea typeface="Calibri"/>
                <a:cs typeface="Calibri"/>
              </a:rPr>
              <a:t>وزارة</a:t>
            </a:r>
            <a:r>
              <a:rPr lang="en-US" dirty="0">
                <a:ea typeface="Calibri"/>
                <a:cs typeface="Calibri"/>
              </a:rPr>
              <a:t> </a:t>
            </a:r>
            <a:r>
              <a:rPr lang="en-US" dirty="0" err="1">
                <a:ea typeface="Calibri"/>
                <a:cs typeface="Calibri"/>
              </a:rPr>
              <a:t>العمل</a:t>
            </a:r>
            <a:r>
              <a:rPr lang="en-US" dirty="0">
                <a:ea typeface="Calibri"/>
                <a:cs typeface="Calibri"/>
              </a:rPr>
              <a:t> </a:t>
            </a:r>
            <a:r>
              <a:rPr lang="en-US" dirty="0" err="1">
                <a:ea typeface="Calibri"/>
                <a:cs typeface="Calibri"/>
              </a:rPr>
              <a:t>الامريكية</a:t>
            </a:r>
            <a:r>
              <a:rPr lang="en-US" dirty="0">
                <a:ea typeface="Calibri"/>
                <a:cs typeface="Calibri"/>
              </a:rPr>
              <a:t>. </a:t>
            </a:r>
            <a:r>
              <a:rPr lang="en-US" dirty="0" err="1">
                <a:ea typeface="Calibri"/>
                <a:cs typeface="Calibri"/>
              </a:rPr>
              <a:t>و</a:t>
            </a:r>
            <a:r>
              <a:rPr lang="en-US" dirty="0">
                <a:ea typeface="Calibri"/>
                <a:cs typeface="Calibri"/>
              </a:rPr>
              <a:t> </a:t>
            </a:r>
            <a:r>
              <a:rPr lang="en-US" dirty="0" err="1">
                <a:ea typeface="Calibri"/>
                <a:cs typeface="Calibri"/>
              </a:rPr>
              <a:t>لا</a:t>
            </a:r>
            <a:r>
              <a:rPr lang="en-US" dirty="0">
                <a:ea typeface="+mn-lt"/>
                <a:cs typeface="+mn-lt"/>
              </a:rPr>
              <a:t> </a:t>
            </a:r>
            <a:r>
              <a:rPr lang="en-US" dirty="0" err="1">
                <a:ea typeface="+mn-lt"/>
                <a:cs typeface="+mn-lt"/>
              </a:rPr>
              <a:t>تعكس</a:t>
            </a:r>
            <a:r>
              <a:rPr lang="en-US" dirty="0">
                <a:ea typeface="+mn-lt"/>
                <a:cs typeface="+mn-lt"/>
              </a:rPr>
              <a:t> </a:t>
            </a:r>
            <a:r>
              <a:rPr lang="en-US" dirty="0" err="1">
                <a:ea typeface="+mn-lt"/>
                <a:cs typeface="+mn-lt"/>
              </a:rPr>
              <a:t>بالضرورة</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سياسات</a:t>
            </a:r>
            <a:r>
              <a:rPr lang="en-US" dirty="0">
                <a:ea typeface="+mn-lt"/>
                <a:cs typeface="+mn-lt"/>
              </a:rPr>
              <a:t> </a:t>
            </a:r>
            <a:r>
              <a:rPr lang="en-US" dirty="0" err="1">
                <a:ea typeface="+mn-lt"/>
                <a:cs typeface="+mn-lt"/>
              </a:rPr>
              <a:t>وزارة</a:t>
            </a:r>
            <a:r>
              <a:rPr lang="en-US" dirty="0">
                <a:ea typeface="+mn-lt"/>
                <a:cs typeface="+mn-lt"/>
              </a:rPr>
              <a:t> </a:t>
            </a:r>
            <a:r>
              <a:rPr lang="en-US" dirty="0" err="1">
                <a:ea typeface="+mn-lt"/>
                <a:cs typeface="+mn-lt"/>
              </a:rPr>
              <a:t>العمل</a:t>
            </a:r>
            <a:r>
              <a:rPr lang="en-US" dirty="0">
                <a:ea typeface="+mn-lt"/>
                <a:cs typeface="+mn-lt"/>
              </a:rPr>
              <a:t> </a:t>
            </a:r>
            <a:r>
              <a:rPr lang="en-US" dirty="0" err="1">
                <a:ea typeface="+mn-lt"/>
                <a:cs typeface="+mn-lt"/>
              </a:rPr>
              <a:t>الأمريكية</a:t>
            </a:r>
            <a:r>
              <a:rPr lang="en-US" dirty="0">
                <a:ea typeface="+mn-lt"/>
                <a:cs typeface="+mn-lt"/>
              </a:rPr>
              <a:t> ، </a:t>
            </a:r>
            <a:r>
              <a:rPr lang="en-US" dirty="0" err="1">
                <a:ea typeface="+mn-lt"/>
                <a:cs typeface="+mn-lt"/>
              </a:rPr>
              <a:t>ولا</a:t>
            </a:r>
            <a:r>
              <a:rPr lang="en-US" dirty="0">
                <a:ea typeface="+mn-lt"/>
                <a:cs typeface="+mn-lt"/>
              </a:rPr>
              <a:t> </a:t>
            </a:r>
            <a:r>
              <a:rPr lang="en-US" dirty="0" err="1">
                <a:ea typeface="+mn-lt"/>
                <a:cs typeface="+mn-lt"/>
              </a:rPr>
              <a:t>تشير</a:t>
            </a:r>
            <a:r>
              <a:rPr lang="en-US" dirty="0">
                <a:ea typeface="+mn-lt"/>
                <a:cs typeface="+mn-lt"/>
              </a:rPr>
              <a:t> </a:t>
            </a:r>
            <a:r>
              <a:rPr lang="en-US" dirty="0" err="1">
                <a:ea typeface="+mn-lt"/>
                <a:cs typeface="+mn-lt"/>
              </a:rPr>
              <a:t>الأسماء</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المنتجات</a:t>
            </a:r>
            <a:r>
              <a:rPr lang="en-US" dirty="0">
                <a:ea typeface="+mn-lt"/>
                <a:cs typeface="+mn-lt"/>
              </a:rPr>
              <a:t> </a:t>
            </a:r>
            <a:r>
              <a:rPr lang="en-US" dirty="0" err="1">
                <a:ea typeface="+mn-lt"/>
                <a:cs typeface="+mn-lt"/>
              </a:rPr>
              <a:t>التجارية</a:t>
            </a:r>
            <a:r>
              <a:rPr lang="en-US" dirty="0">
                <a:ea typeface="+mn-lt"/>
                <a:cs typeface="+mn-lt"/>
              </a:rPr>
              <a:t> </a:t>
            </a:r>
            <a:r>
              <a:rPr lang="en-US" dirty="0" err="1">
                <a:ea typeface="+mn-lt"/>
                <a:cs typeface="+mn-lt"/>
              </a:rPr>
              <a:t>أو</a:t>
            </a:r>
            <a:r>
              <a:rPr lang="en-US" dirty="0">
                <a:ea typeface="+mn-lt"/>
                <a:cs typeface="+mn-lt"/>
              </a:rPr>
              <a:t> </a:t>
            </a:r>
            <a:r>
              <a:rPr lang="en-US" dirty="0" err="1">
                <a:ea typeface="+mn-lt"/>
                <a:cs typeface="+mn-lt"/>
              </a:rPr>
              <a:t>المنظمات</a:t>
            </a:r>
            <a:r>
              <a:rPr lang="en-US" dirty="0">
                <a:ea typeface="+mn-lt"/>
                <a:cs typeface="+mn-lt"/>
              </a:rPr>
              <a:t> </a:t>
            </a:r>
            <a:r>
              <a:rPr lang="en-US" dirty="0" err="1">
                <a:ea typeface="+mn-lt"/>
                <a:cs typeface="+mn-lt"/>
              </a:rPr>
              <a:t>المذكورة</a:t>
            </a:r>
            <a:r>
              <a:rPr lang="en-US" dirty="0">
                <a:ea typeface="+mn-lt"/>
                <a:cs typeface="+mn-lt"/>
              </a:rPr>
              <a:t> </a:t>
            </a:r>
            <a:r>
              <a:rPr lang="en-US" dirty="0" err="1">
                <a:ea typeface="+mn-lt"/>
                <a:cs typeface="+mn-lt"/>
              </a:rPr>
              <a:t>إلى</a:t>
            </a:r>
            <a:r>
              <a:rPr lang="en-US" dirty="0">
                <a:ea typeface="+mn-lt"/>
                <a:cs typeface="+mn-lt"/>
              </a:rPr>
              <a:t> </a:t>
            </a:r>
            <a:r>
              <a:rPr lang="en-US" dirty="0" err="1">
                <a:ea typeface="+mn-lt"/>
                <a:cs typeface="+mn-lt"/>
              </a:rPr>
              <a:t>آراء</a:t>
            </a:r>
            <a:r>
              <a:rPr lang="en-US" dirty="0">
                <a:ea typeface="+mn-lt"/>
                <a:cs typeface="+mn-lt"/>
              </a:rPr>
              <a:t> </a:t>
            </a:r>
            <a:r>
              <a:rPr lang="en-US" dirty="0" err="1">
                <a:ea typeface="+mn-lt"/>
                <a:cs typeface="+mn-lt"/>
              </a:rPr>
              <a:t>او</a:t>
            </a:r>
            <a:r>
              <a:rPr lang="en-US" dirty="0">
                <a:ea typeface="+mn-lt"/>
                <a:cs typeface="+mn-lt"/>
              </a:rPr>
              <a:t> </a:t>
            </a:r>
            <a:r>
              <a:rPr lang="en-US" dirty="0" err="1">
                <a:ea typeface="+mn-lt"/>
                <a:cs typeface="+mn-lt"/>
              </a:rPr>
              <a:t>وجهات</a:t>
            </a:r>
            <a:r>
              <a:rPr lang="en-US" dirty="0">
                <a:ea typeface="+mn-lt"/>
                <a:cs typeface="+mn-lt"/>
              </a:rPr>
              <a:t> </a:t>
            </a:r>
            <a:r>
              <a:rPr lang="en-US" dirty="0" err="1">
                <a:ea typeface="+mn-lt"/>
                <a:cs typeface="+mn-lt"/>
              </a:rPr>
              <a:t>نظر</a:t>
            </a:r>
            <a:r>
              <a:rPr lang="en-US" dirty="0">
                <a:ea typeface="+mn-lt"/>
                <a:cs typeface="+mn-lt"/>
              </a:rPr>
              <a:t> </a:t>
            </a:r>
            <a:r>
              <a:rPr lang="en-US" dirty="0" err="1">
                <a:ea typeface="+mn-lt"/>
                <a:cs typeface="+mn-lt"/>
              </a:rPr>
              <a:t>حكومة</a:t>
            </a:r>
            <a:r>
              <a:rPr lang="en-US" dirty="0">
                <a:ea typeface="+mn-lt"/>
                <a:cs typeface="+mn-lt"/>
              </a:rPr>
              <a:t> </a:t>
            </a:r>
            <a:r>
              <a:rPr lang="en-US" dirty="0" err="1">
                <a:ea typeface="+mn-lt"/>
                <a:cs typeface="+mn-lt"/>
              </a:rPr>
              <a:t>الولايات</a:t>
            </a:r>
            <a:r>
              <a:rPr lang="en-US" dirty="0">
                <a:ea typeface="+mn-lt"/>
                <a:cs typeface="+mn-lt"/>
              </a:rPr>
              <a:t> </a:t>
            </a:r>
            <a:r>
              <a:rPr lang="en-US" dirty="0" err="1">
                <a:ea typeface="+mn-lt"/>
                <a:cs typeface="+mn-lt"/>
              </a:rPr>
              <a:t>المتحد</a:t>
            </a:r>
            <a:r>
              <a:rPr lang="ar-SA" dirty="0" err="1">
                <a:ea typeface="+mn-lt"/>
                <a:cs typeface="+mn-lt"/>
              </a:rPr>
              <a:t>ة</a:t>
            </a:r>
            <a:r>
              <a:rPr lang="ar-SA" dirty="0">
                <a:ea typeface="+mn-lt"/>
                <a:cs typeface="+mn-lt"/>
              </a:rPr>
              <a:t>.</a:t>
            </a:r>
            <a:r>
              <a:rPr lang="en-US" dirty="0">
                <a:ea typeface="Calibri"/>
                <a:cs typeface="Calibri"/>
              </a:rPr>
              <a:t> </a:t>
            </a:r>
          </a:p>
        </p:txBody>
      </p:sp>
    </p:spTree>
    <p:extLst>
      <p:ext uri="{BB962C8B-B14F-4D97-AF65-F5344CB8AC3E}">
        <p14:creationId xmlns:p14="http://schemas.microsoft.com/office/powerpoint/2010/main" val="348831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F487-0AEA-EE25-E233-DF0E2406ABCF}"/>
              </a:ext>
            </a:extLst>
          </p:cNvPr>
          <p:cNvSpPr>
            <a:spLocks noGrp="1"/>
          </p:cNvSpPr>
          <p:nvPr>
            <p:ph type="title"/>
          </p:nvPr>
        </p:nvSpPr>
        <p:spPr>
          <a:xfrm>
            <a:off x="838200" y="365125"/>
            <a:ext cx="5935824" cy="1325563"/>
          </a:xfrm>
        </p:spPr>
        <p:txBody>
          <a:bodyPr/>
          <a:lstStyle/>
          <a:p>
            <a:pPr algn="r" rtl="1"/>
            <a:r>
              <a:rPr lang="ar-SA" dirty="0"/>
              <a:t>طفايات الحريق فئة (</a:t>
            </a:r>
            <a:r>
              <a:rPr lang="ar-SA" dirty="0" err="1"/>
              <a:t>أ</a:t>
            </a:r>
            <a:r>
              <a:rPr lang="ar-SA" dirty="0"/>
              <a:t> ب </a:t>
            </a:r>
            <a:r>
              <a:rPr lang="ar-SA" dirty="0" err="1"/>
              <a:t>ج</a:t>
            </a:r>
            <a:r>
              <a:rPr lang="ar-SA" dirty="0"/>
              <a:t>)</a:t>
            </a:r>
            <a:endParaRPr lang="en-US" dirty="0"/>
          </a:p>
        </p:txBody>
      </p:sp>
      <p:sp>
        <p:nvSpPr>
          <p:cNvPr id="3" name="Content Placeholder 2">
            <a:extLst>
              <a:ext uri="{FF2B5EF4-FFF2-40B4-BE49-F238E27FC236}">
                <a16:creationId xmlns:a16="http://schemas.microsoft.com/office/drawing/2014/main" id="{55808C50-E4B3-E900-110B-C7A34D49B5DE}"/>
              </a:ext>
            </a:extLst>
          </p:cNvPr>
          <p:cNvSpPr>
            <a:spLocks noGrp="1"/>
          </p:cNvSpPr>
          <p:nvPr>
            <p:ph sz="half" idx="1"/>
          </p:nvPr>
        </p:nvSpPr>
        <p:spPr>
          <a:xfrm>
            <a:off x="838200" y="1825624"/>
            <a:ext cx="5412698" cy="4879975"/>
          </a:xfrm>
        </p:spPr>
        <p:txBody>
          <a:bodyPr>
            <a:normAutofit/>
          </a:bodyPr>
          <a:lstStyle/>
          <a:p>
            <a:pPr algn="r" rtl="1"/>
            <a:r>
              <a:rPr lang="ar-SA" dirty="0"/>
              <a:t>متعددة الاستخدامات</a:t>
            </a:r>
            <a:endParaRPr lang="en-US" dirty="0"/>
          </a:p>
          <a:p>
            <a:pPr lvl="1" algn="r" rtl="1"/>
            <a:r>
              <a:rPr lang="ar-SA" dirty="0"/>
              <a:t>الخشب ، الاوراق</a:t>
            </a:r>
            <a:endParaRPr lang="en-US" dirty="0"/>
          </a:p>
          <a:p>
            <a:pPr lvl="1" algn="r" rtl="1"/>
            <a:r>
              <a:rPr lang="ar-SA" dirty="0"/>
              <a:t>السوائل القابلة للاشتعال</a:t>
            </a:r>
            <a:endParaRPr lang="en-US" dirty="0"/>
          </a:p>
          <a:p>
            <a:pPr lvl="1" algn="r" rtl="1"/>
            <a:r>
              <a:rPr lang="ar-SA" dirty="0"/>
              <a:t>الكهرباء</a:t>
            </a:r>
            <a:endParaRPr lang="en-US" dirty="0"/>
          </a:p>
          <a:p>
            <a:pPr algn="r" rtl="1"/>
            <a:r>
              <a:rPr lang="ar-SA" dirty="0"/>
              <a:t>تحتوي على مساحيق كيميائية جافة</a:t>
            </a:r>
            <a:endParaRPr lang="en-US" dirty="0"/>
          </a:p>
          <a:p>
            <a:pPr algn="r" rtl="1"/>
            <a:r>
              <a:rPr lang="ar-SA" dirty="0"/>
              <a:t>يعزل المسحوق وقود الحريق عن الأكسجين</a:t>
            </a:r>
          </a:p>
          <a:p>
            <a:pPr algn="r" rtl="1"/>
            <a:r>
              <a:rPr lang="ar-SA" dirty="0"/>
              <a:t>مقياس الضغط يتحقق من مستوى الملء</a:t>
            </a:r>
          </a:p>
          <a:p>
            <a:pPr algn="r" rtl="1"/>
            <a:r>
              <a:rPr lang="ar-SA" dirty="0"/>
              <a:t>ملاحظة: مادة أكالة بدرجة معتدلة (معدات إلكترونية)</a:t>
            </a:r>
            <a:endParaRPr lang="en-US" dirty="0"/>
          </a:p>
        </p:txBody>
      </p:sp>
      <p:sp>
        <p:nvSpPr>
          <p:cNvPr id="27" name="Isosceles Triangle 26">
            <a:extLst>
              <a:ext uri="{FF2B5EF4-FFF2-40B4-BE49-F238E27FC236}">
                <a16:creationId xmlns:a16="http://schemas.microsoft.com/office/drawing/2014/main" id="{7B417A3A-59B6-22C6-CAD2-5D1F9372C89B}"/>
              </a:ext>
            </a:extLst>
          </p:cNvPr>
          <p:cNvSpPr/>
          <p:nvPr/>
        </p:nvSpPr>
        <p:spPr>
          <a:xfrm>
            <a:off x="7584403" y="852378"/>
            <a:ext cx="889166" cy="89426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28" name="Rectangle 27">
            <a:extLst>
              <a:ext uri="{FF2B5EF4-FFF2-40B4-BE49-F238E27FC236}">
                <a16:creationId xmlns:a16="http://schemas.microsoft.com/office/drawing/2014/main" id="{58BDC24F-48D2-5420-8527-8EAA7BD4C38C}"/>
              </a:ext>
            </a:extLst>
          </p:cNvPr>
          <p:cNvSpPr/>
          <p:nvPr/>
        </p:nvSpPr>
        <p:spPr>
          <a:xfrm>
            <a:off x="8758700" y="852378"/>
            <a:ext cx="889166" cy="89426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29" name="Oval 28">
            <a:extLst>
              <a:ext uri="{FF2B5EF4-FFF2-40B4-BE49-F238E27FC236}">
                <a16:creationId xmlns:a16="http://schemas.microsoft.com/office/drawing/2014/main" id="{C2539A55-05C1-4E98-5679-CF1C188A27EF}"/>
              </a:ext>
            </a:extLst>
          </p:cNvPr>
          <p:cNvSpPr/>
          <p:nvPr/>
        </p:nvSpPr>
        <p:spPr>
          <a:xfrm>
            <a:off x="9918028" y="875396"/>
            <a:ext cx="889166" cy="894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pic>
        <p:nvPicPr>
          <p:cNvPr id="4" name="Picture 3" descr="A fire extinguisher on a wall jpg 28KB">
            <a:extLst>
              <a:ext uri="{FF2B5EF4-FFF2-40B4-BE49-F238E27FC236}">
                <a16:creationId xmlns:a16="http://schemas.microsoft.com/office/drawing/2014/main" id="{4CA953B9-8E19-32C8-B7C3-DA72E933191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8237207" y="1913985"/>
            <a:ext cx="1959429" cy="3395156"/>
          </a:xfrm>
          <a:prstGeom prst="rect">
            <a:avLst/>
          </a:prstGeom>
        </p:spPr>
      </p:pic>
      <p:pic>
        <p:nvPicPr>
          <p:cNvPr id="18" name="Picture 17" descr="ABC Fire Squares 8kb jpg&#10;">
            <a:extLst>
              <a:ext uri="{FF2B5EF4-FFF2-40B4-BE49-F238E27FC236}">
                <a16:creationId xmlns:a16="http://schemas.microsoft.com/office/drawing/2014/main" id="{CD87CB68-6055-6222-D64B-E2E490F54725}"/>
              </a:ext>
            </a:extLst>
          </p:cNvPr>
          <p:cNvPicPr>
            <a:picLocks noChangeAspect="1"/>
          </p:cNvPicPr>
          <p:nvPr/>
        </p:nvPicPr>
        <p:blipFill rotWithShape="1">
          <a:blip r:embed="rId4">
            <a:extLst>
              <a:ext uri="{28A0092B-C50C-407E-A947-70E740481C1C}">
                <a14:useLocalDpi xmlns:a14="http://schemas.microsoft.com/office/drawing/2010/main" val="0"/>
              </a:ext>
            </a:extLst>
          </a:blip>
          <a:srcRect t="12708" r="30047"/>
          <a:stretch/>
        </p:blipFill>
        <p:spPr>
          <a:xfrm>
            <a:off x="7445025" y="5476479"/>
            <a:ext cx="3543792" cy="1157111"/>
          </a:xfrm>
          <a:prstGeom prst="rect">
            <a:avLst/>
          </a:prstGeom>
        </p:spPr>
      </p:pic>
    </p:spTree>
    <p:extLst>
      <p:ext uri="{BB962C8B-B14F-4D97-AF65-F5344CB8AC3E}">
        <p14:creationId xmlns:p14="http://schemas.microsoft.com/office/powerpoint/2010/main" val="176279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7A40-D43F-E813-739A-588E6529B3AA}"/>
              </a:ext>
            </a:extLst>
          </p:cNvPr>
          <p:cNvSpPr>
            <a:spLocks noGrp="1"/>
          </p:cNvSpPr>
          <p:nvPr>
            <p:ph type="title"/>
          </p:nvPr>
        </p:nvSpPr>
        <p:spPr>
          <a:xfrm>
            <a:off x="838200" y="365125"/>
            <a:ext cx="6011055" cy="1325563"/>
          </a:xfrm>
        </p:spPr>
        <p:txBody>
          <a:bodyPr/>
          <a:lstStyle/>
          <a:p>
            <a:pPr algn="r" rtl="1"/>
            <a:r>
              <a:rPr lang="ar-SA" dirty="0"/>
              <a:t>طفايات الحريق الفئة (ك)</a:t>
            </a:r>
            <a:endParaRPr lang="en-US" dirty="0"/>
          </a:p>
        </p:txBody>
      </p:sp>
      <p:sp>
        <p:nvSpPr>
          <p:cNvPr id="3" name="Content Placeholder 2">
            <a:extLst>
              <a:ext uri="{FF2B5EF4-FFF2-40B4-BE49-F238E27FC236}">
                <a16:creationId xmlns:a16="http://schemas.microsoft.com/office/drawing/2014/main" id="{D7562C6E-4101-B908-819B-5574B085BFAC}"/>
              </a:ext>
            </a:extLst>
          </p:cNvPr>
          <p:cNvSpPr>
            <a:spLocks noGrp="1"/>
          </p:cNvSpPr>
          <p:nvPr>
            <p:ph sz="half" idx="1"/>
          </p:nvPr>
        </p:nvSpPr>
        <p:spPr>
          <a:xfrm>
            <a:off x="599607" y="1825625"/>
            <a:ext cx="6011055" cy="4874978"/>
          </a:xfrm>
        </p:spPr>
        <p:txBody>
          <a:bodyPr>
            <a:normAutofit/>
          </a:bodyPr>
          <a:lstStyle/>
          <a:p>
            <a:pPr algn="r" rtl="1"/>
            <a:r>
              <a:rPr lang="ar-SA" dirty="0"/>
              <a:t>الفئة ك = المطبخ</a:t>
            </a:r>
            <a:endParaRPr lang="en-US" dirty="0"/>
          </a:p>
          <a:p>
            <a:pPr lvl="1" algn="r" rtl="1"/>
            <a:r>
              <a:rPr lang="ar-SA" dirty="0"/>
              <a:t>الشحوم و زيوت الطبخ</a:t>
            </a:r>
            <a:endParaRPr lang="en-US" dirty="0"/>
          </a:p>
          <a:p>
            <a:pPr lvl="1" algn="r" rtl="1"/>
            <a:r>
              <a:rPr lang="ar-SA" dirty="0"/>
              <a:t>مطلوب لجميع أنواع الطهي التي تعمل بالوقود الصلب مع وجود فرن بحجم 5 أقدام مكعبة أو أكثر (بغض النظر عما إذا كان غطاء موجودًا)</a:t>
            </a:r>
          </a:p>
          <a:p>
            <a:pPr lvl="1" algn="r" rtl="1"/>
            <a:r>
              <a:rPr lang="ar-SA" dirty="0"/>
              <a:t>خليط من الكيماويات الجافة والرطبة</a:t>
            </a:r>
          </a:p>
          <a:p>
            <a:pPr lvl="1" algn="r" rtl="1"/>
            <a:r>
              <a:rPr lang="ar-SA" u="sng" dirty="0">
                <a:effectLst>
                  <a:outerShdw blurRad="38100" dist="38100" dir="2700000" algn="tl">
                    <a:srgbClr val="000000">
                      <a:alpha val="43137"/>
                    </a:srgbClr>
                  </a:outerShdw>
                </a:effectLst>
              </a:rPr>
              <a:t>موصل للكهرباء</a:t>
            </a:r>
          </a:p>
          <a:p>
            <a:pPr lvl="1" algn="r" rtl="1"/>
            <a:r>
              <a:rPr lang="ar-SA" dirty="0"/>
              <a:t>يجب إيقاف تشغيل الطاقة الكهربائية أولاً</a:t>
            </a:r>
          </a:p>
          <a:p>
            <a:pPr lvl="1" algn="r" rtl="1"/>
            <a:r>
              <a:rPr lang="ar-SA" dirty="0"/>
              <a:t>مقياس الضغط يتحقق من مستوى الملء</a:t>
            </a:r>
          </a:p>
          <a:p>
            <a:pPr lvl="1" algn="r" rtl="1"/>
            <a:r>
              <a:rPr lang="ar-SA" dirty="0"/>
              <a:t>تشتعل النيران في درجات حرارة عالية جدًا</a:t>
            </a:r>
          </a:p>
          <a:p>
            <a:pPr lvl="1" algn="r" rtl="1"/>
            <a:r>
              <a:rPr lang="ar-SA" dirty="0"/>
              <a:t>تبرد المواد ويفصل الوقود / الأكسجين</a:t>
            </a:r>
            <a:endParaRPr lang="en-US" dirty="0"/>
          </a:p>
        </p:txBody>
      </p:sp>
      <p:pic>
        <p:nvPicPr>
          <p:cNvPr id="6" name="Content Placeholder 5" descr="Class K Fire Square 4kb jpg">
            <a:extLst>
              <a:ext uri="{FF2B5EF4-FFF2-40B4-BE49-F238E27FC236}">
                <a16:creationId xmlns:a16="http://schemas.microsoft.com/office/drawing/2014/main" id="{8C79A4D1-5299-15BC-4C2D-D0F41F5AD980}"/>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t="9726" r="51450"/>
          <a:stretch/>
        </p:blipFill>
        <p:spPr>
          <a:xfrm>
            <a:off x="7772243" y="1481488"/>
            <a:ext cx="1597535" cy="1439889"/>
          </a:xfrm>
        </p:spPr>
      </p:pic>
      <p:sp>
        <p:nvSpPr>
          <p:cNvPr id="7" name="Hexagon 6">
            <a:extLst>
              <a:ext uri="{FF2B5EF4-FFF2-40B4-BE49-F238E27FC236}">
                <a16:creationId xmlns:a16="http://schemas.microsoft.com/office/drawing/2014/main" id="{A5A95A53-5EDD-2C84-E233-0771532AE1A8}"/>
              </a:ext>
            </a:extLst>
          </p:cNvPr>
          <p:cNvSpPr/>
          <p:nvPr/>
        </p:nvSpPr>
        <p:spPr>
          <a:xfrm>
            <a:off x="10316043" y="1825625"/>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pic>
        <p:nvPicPr>
          <p:cNvPr id="9" name="Picture 8" descr="Class K Fire Extinguisher 9.6kb jpg">
            <a:extLst>
              <a:ext uri="{FF2B5EF4-FFF2-40B4-BE49-F238E27FC236}">
                <a16:creationId xmlns:a16="http://schemas.microsoft.com/office/drawing/2014/main" id="{2F838F8A-4F6E-8A12-E03F-3651BC4A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6941" y="3187119"/>
            <a:ext cx="1728416" cy="3484710"/>
          </a:xfrm>
          <a:prstGeom prst="rect">
            <a:avLst/>
          </a:prstGeom>
        </p:spPr>
      </p:pic>
    </p:spTree>
    <p:extLst>
      <p:ext uri="{BB962C8B-B14F-4D97-AF65-F5344CB8AC3E}">
        <p14:creationId xmlns:p14="http://schemas.microsoft.com/office/powerpoint/2010/main" val="5011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861-2763-5C3D-E066-5593A8DA27DF}"/>
              </a:ext>
            </a:extLst>
          </p:cNvPr>
          <p:cNvSpPr>
            <a:spLocks noGrp="1"/>
          </p:cNvSpPr>
          <p:nvPr>
            <p:ph type="title"/>
          </p:nvPr>
        </p:nvSpPr>
        <p:spPr>
          <a:xfrm>
            <a:off x="838200" y="365125"/>
            <a:ext cx="7107621" cy="1325563"/>
          </a:xfrm>
        </p:spPr>
        <p:txBody>
          <a:bodyPr/>
          <a:lstStyle/>
          <a:p>
            <a:pPr algn="r" rtl="1"/>
            <a:r>
              <a:rPr lang="ar-SA" dirty="0"/>
              <a:t>الموقع و التنسيق</a:t>
            </a:r>
            <a:endParaRPr lang="en-US" dirty="0"/>
          </a:p>
        </p:txBody>
      </p:sp>
      <p:sp>
        <p:nvSpPr>
          <p:cNvPr id="5" name="Content Placeholder 4">
            <a:extLst>
              <a:ext uri="{FF2B5EF4-FFF2-40B4-BE49-F238E27FC236}">
                <a16:creationId xmlns:a16="http://schemas.microsoft.com/office/drawing/2014/main" id="{5B6509B9-A0C2-F7E3-7BE3-148A7B515BD0}"/>
              </a:ext>
            </a:extLst>
          </p:cNvPr>
          <p:cNvSpPr>
            <a:spLocks noGrp="1"/>
          </p:cNvSpPr>
          <p:nvPr>
            <p:ph idx="1"/>
          </p:nvPr>
        </p:nvSpPr>
        <p:spPr>
          <a:xfrm>
            <a:off x="319791" y="1824356"/>
            <a:ext cx="7400445" cy="4351338"/>
          </a:xfrm>
        </p:spPr>
        <p:txBody>
          <a:bodyPr vert="horz" lIns="91440" tIns="45720" rIns="91440" bIns="45720" rtlCol="0" anchor="t">
            <a:normAutofit/>
          </a:bodyPr>
          <a:lstStyle/>
          <a:p>
            <a:pPr algn="r" rtl="1"/>
            <a:r>
              <a:rPr lang="ar-SA" dirty="0">
                <a:cs typeface="Arial"/>
              </a:rPr>
              <a:t>يجب أن يسهل الوصول إليه و ان يكون في مكان واضح في حالة نشوب حريق</a:t>
            </a:r>
          </a:p>
          <a:p>
            <a:pPr lvl="1" algn="r" rtl="1"/>
            <a:r>
              <a:rPr lang="ar-SA" dirty="0">
                <a:cs typeface="Arial"/>
              </a:rPr>
              <a:t>قريب من المطبخ، على بعد ٣٠ قدمًا (٩.١٤٤ متر)</a:t>
            </a:r>
          </a:p>
          <a:p>
            <a:pPr lvl="1" algn="r" rtl="1"/>
            <a:r>
              <a:rPr lang="ar-SA" dirty="0">
                <a:cs typeface="Arial"/>
              </a:rPr>
              <a:t>يجب أن يكون القاع ٤ بوصات (١٠ سم) على الأقل من الأرض</a:t>
            </a:r>
          </a:p>
          <a:p>
            <a:pPr algn="r" rtl="1"/>
            <a:endParaRPr lang="en-US" dirty="0"/>
          </a:p>
          <a:p>
            <a:pPr algn="r" rtl="1"/>
            <a:r>
              <a:rPr lang="ar-SA" dirty="0">
                <a:cs typeface="Arial"/>
              </a:rPr>
              <a:t>طفاية حريق بوزن أقل من ٤٠ رطلاً (١٨ كج) (أخف)</a:t>
            </a:r>
          </a:p>
          <a:p>
            <a:pPr lvl="1" algn="r" rtl="1"/>
            <a:r>
              <a:rPr lang="ar-SA" dirty="0"/>
              <a:t>لا يمكن أن يكون الجزء العلوي أكثر من ٥ أقدام من الأرض</a:t>
            </a:r>
          </a:p>
          <a:p>
            <a:pPr algn="r" rtl="1"/>
            <a:r>
              <a:rPr lang="ar-SA" dirty="0">
                <a:cs typeface="Arial"/>
              </a:rPr>
              <a:t>مطفأة حريق بوزن أكبر من ٤٠ رطلاً (١٨ كج) (أثقل)</a:t>
            </a:r>
          </a:p>
          <a:p>
            <a:pPr lvl="1" algn="r" rtl="1"/>
            <a:r>
              <a:rPr lang="ar-SA" dirty="0">
                <a:cs typeface="Arial"/>
              </a:rPr>
              <a:t>لا يمكن أن يكون الجزء العلوي أكثر من ٣.٥ قدم (١متر) من الأرض</a:t>
            </a:r>
            <a:endParaRPr lang="en-US" dirty="0">
              <a:cs typeface="Arial"/>
            </a:endParaRPr>
          </a:p>
        </p:txBody>
      </p:sp>
      <p:grpSp>
        <p:nvGrpSpPr>
          <p:cNvPr id="9" name="Group 8" descr="Food Truck Diagram 69kb jpg">
            <a:extLst>
              <a:ext uri="{FF2B5EF4-FFF2-40B4-BE49-F238E27FC236}">
                <a16:creationId xmlns:a16="http://schemas.microsoft.com/office/drawing/2014/main" id="{79FE49B7-7002-130B-3AB0-BE73E855616F}"/>
              </a:ext>
            </a:extLst>
          </p:cNvPr>
          <p:cNvGrpSpPr/>
          <p:nvPr/>
        </p:nvGrpSpPr>
        <p:grpSpPr>
          <a:xfrm>
            <a:off x="7945821" y="4000025"/>
            <a:ext cx="3905592" cy="2270234"/>
            <a:chOff x="4136878" y="2506663"/>
            <a:chExt cx="7887955" cy="4351337"/>
          </a:xfrm>
        </p:grpSpPr>
        <p:pic>
          <p:nvPicPr>
            <p:cNvPr id="6" name="Picture 5" descr="Food Truck Diagram 69kb jpg&#10;">
              <a:extLst>
                <a:ext uri="{FF2B5EF4-FFF2-40B4-BE49-F238E27FC236}">
                  <a16:creationId xmlns:a16="http://schemas.microsoft.com/office/drawing/2014/main" id="{F511A827-45BA-D7E2-F324-416A06E9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7" name="Picture 6" descr="Class K Fire Extinguisher 9.6kb jpg">
              <a:extLst>
                <a:ext uri="{FF2B5EF4-FFF2-40B4-BE49-F238E27FC236}">
                  <a16:creationId xmlns:a16="http://schemas.microsoft.com/office/drawing/2014/main" id="{51793A07-625E-664E-9F83-8868ABD5E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12" name="Group 11" descr="Diagram of Barbeque Grill and Wood, Charcoal Fuel">
            <a:extLst>
              <a:ext uri="{FF2B5EF4-FFF2-40B4-BE49-F238E27FC236}">
                <a16:creationId xmlns:a16="http://schemas.microsoft.com/office/drawing/2014/main" id="{DFCEF12A-4B5E-36CF-188B-E63CC1B37C1C}"/>
              </a:ext>
            </a:extLst>
          </p:cNvPr>
          <p:cNvGrpSpPr/>
          <p:nvPr/>
        </p:nvGrpSpPr>
        <p:grpSpPr>
          <a:xfrm>
            <a:off x="7945821" y="1424689"/>
            <a:ext cx="3905592" cy="2084714"/>
            <a:chOff x="6270065" y="365125"/>
            <a:chExt cx="5581348" cy="3144277"/>
          </a:xfrm>
        </p:grpSpPr>
        <p:pic>
          <p:nvPicPr>
            <p:cNvPr id="10" name="Picture 9" descr="Diagram of Barbeque Grill and Wood, Charcoal Fuel">
              <a:extLst>
                <a:ext uri="{FF2B5EF4-FFF2-40B4-BE49-F238E27FC236}">
                  <a16:creationId xmlns:a16="http://schemas.microsoft.com/office/drawing/2014/main" id="{BE312761-65E8-3731-781A-8BDF5C6D3FB6}"/>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E59CBE47-F9BD-AE0D-F29A-410FBBCDE7F3}"/>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spTree>
    <p:extLst>
      <p:ext uri="{BB962C8B-B14F-4D97-AF65-F5344CB8AC3E}">
        <p14:creationId xmlns:p14="http://schemas.microsoft.com/office/powerpoint/2010/main" val="421357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A5C0-BDE2-E76F-0A30-7349B1861105}"/>
              </a:ext>
            </a:extLst>
          </p:cNvPr>
          <p:cNvSpPr>
            <a:spLocks noGrp="1"/>
          </p:cNvSpPr>
          <p:nvPr>
            <p:ph type="title"/>
          </p:nvPr>
        </p:nvSpPr>
        <p:spPr>
          <a:xfrm>
            <a:off x="783236" y="0"/>
            <a:ext cx="10515600" cy="1325563"/>
          </a:xfrm>
        </p:spPr>
        <p:txBody>
          <a:bodyPr/>
          <a:lstStyle/>
          <a:p>
            <a:pPr algn="r" rtl="1"/>
            <a:r>
              <a:rPr lang="ar-SA" dirty="0"/>
              <a:t>إجراءات الاستجابة للحريق</a:t>
            </a:r>
            <a:endParaRPr lang="en-US" dirty="0"/>
          </a:p>
        </p:txBody>
      </p:sp>
      <p:sp>
        <p:nvSpPr>
          <p:cNvPr id="3" name="Content Placeholder 2">
            <a:extLst>
              <a:ext uri="{FF2B5EF4-FFF2-40B4-BE49-F238E27FC236}">
                <a16:creationId xmlns:a16="http://schemas.microsoft.com/office/drawing/2014/main" id="{D81E3EA8-946F-A71A-9821-1A0245174DAD}"/>
              </a:ext>
            </a:extLst>
          </p:cNvPr>
          <p:cNvSpPr>
            <a:spLocks noGrp="1"/>
          </p:cNvSpPr>
          <p:nvPr>
            <p:ph sz="half" idx="1"/>
          </p:nvPr>
        </p:nvSpPr>
        <p:spPr>
          <a:xfrm>
            <a:off x="494675" y="1220650"/>
            <a:ext cx="11092722" cy="5604670"/>
          </a:xfrm>
        </p:spPr>
        <p:txBody>
          <a:bodyPr>
            <a:normAutofit lnSpcReduction="10000"/>
          </a:bodyPr>
          <a:lstStyle/>
          <a:p>
            <a:pPr marL="0" indent="0" algn="r" rtl="1">
              <a:buNone/>
            </a:pPr>
            <a:r>
              <a:rPr lang="ar-SA" dirty="0"/>
              <a:t>إذا لم يكن مسموحًا لأحد باستخدام مطفأة الحريق ، فيجب على الجميع الإخلاء</a:t>
            </a:r>
          </a:p>
          <a:p>
            <a:pPr marL="0" indent="0" algn="r" rtl="1">
              <a:buNone/>
            </a:pPr>
            <a:endParaRPr lang="en-US" dirty="0"/>
          </a:p>
          <a:p>
            <a:pPr marL="0" indent="0" algn="r" rtl="1">
              <a:buNone/>
            </a:pPr>
            <a:r>
              <a:rPr lang="ar-SA" sz="2600" u="sng" dirty="0"/>
              <a:t>إذا كان هناك شخص مصرح له ومدرب على استخدام مطفأة الحريق:</a:t>
            </a:r>
          </a:p>
          <a:p>
            <a:pPr marL="0" indent="0" algn="r" rtl="1">
              <a:buNone/>
            </a:pPr>
            <a:r>
              <a:rPr lang="ar-SA" sz="2600" dirty="0"/>
              <a:t>١) أطلق الانذار ، اتصل بقسم الإطفاء</a:t>
            </a:r>
          </a:p>
          <a:p>
            <a:pPr marL="0" indent="0" algn="r" rtl="1">
              <a:buNone/>
            </a:pPr>
            <a:r>
              <a:rPr lang="ar-SA" sz="2600" dirty="0"/>
              <a:t>٢)  تحديد مسار إخلاء آمن قبل الاقتراب من الحريق.</a:t>
            </a:r>
          </a:p>
          <a:p>
            <a:pPr lvl="1" algn="r" rtl="1"/>
            <a:r>
              <a:rPr lang="ar-SA" sz="2200" dirty="0"/>
              <a:t>لا تسمح للنار أو الحرارة أو الدخان بالانتشار بينك وبين مسار الإخلاء</a:t>
            </a:r>
          </a:p>
          <a:p>
            <a:pPr marL="0" indent="0" algn="r" rtl="1">
              <a:buNone/>
            </a:pPr>
            <a:r>
              <a:rPr lang="ar-SA" sz="2600" dirty="0"/>
              <a:t>٣) اختيار مطفأة الحريق المناسبة</a:t>
            </a:r>
          </a:p>
          <a:p>
            <a:pPr lvl="1" algn="r" rtl="1"/>
            <a:r>
              <a:rPr lang="ar-SA" sz="2200" dirty="0"/>
              <a:t>لاستخدام طفاية حريق من الفئة ك</a:t>
            </a:r>
            <a:r>
              <a:rPr lang="en-US" sz="2200" dirty="0"/>
              <a:t>، </a:t>
            </a:r>
            <a:r>
              <a:rPr lang="ar-SA" sz="2200" dirty="0"/>
              <a:t> يجب فصل الكهرباء عن هذا الجهاز</a:t>
            </a:r>
          </a:p>
          <a:p>
            <a:pPr marL="0" indent="0" algn="r" rtl="1">
              <a:buNone/>
            </a:pPr>
            <a:r>
              <a:rPr lang="ar-SA" sz="2600" dirty="0"/>
              <a:t>٤) تفريغ طفاية حريق باستخدام </a:t>
            </a:r>
            <a:r>
              <a:rPr lang="en-US" sz="2600" dirty="0"/>
              <a:t>P.A.S.S. </a:t>
            </a:r>
            <a:r>
              <a:rPr lang="ar-SA" sz="2600" dirty="0"/>
              <a:t>تقنية</a:t>
            </a:r>
          </a:p>
          <a:p>
            <a:pPr marL="0" indent="0" algn="r" rtl="1">
              <a:buNone/>
            </a:pPr>
            <a:r>
              <a:rPr lang="ar-SA" sz="2600" dirty="0"/>
              <a:t>٥) ابتعد عن الحريق المطفأ إذا أعاد الاشتعال</a:t>
            </a:r>
          </a:p>
          <a:p>
            <a:pPr marL="0" indent="0" algn="r" rtl="1">
              <a:buNone/>
            </a:pPr>
            <a:endParaRPr lang="en-US" sz="2600" dirty="0"/>
          </a:p>
          <a:p>
            <a:pPr marL="0" indent="0" algn="r" rtl="1">
              <a:buNone/>
            </a:pPr>
            <a:r>
              <a:rPr lang="ar-SA" sz="2600" dirty="0"/>
              <a:t>** قم </a:t>
            </a:r>
            <a:r>
              <a:rPr lang="ar-SA" sz="2600" dirty="0" err="1"/>
              <a:t>بإلاخلاء</a:t>
            </a:r>
            <a:r>
              <a:rPr lang="ar-SA" sz="2600" dirty="0"/>
              <a:t> على الفور إذا افرغت الطفاية ولم ينطفئ الحريق</a:t>
            </a:r>
          </a:p>
          <a:p>
            <a:pPr marL="0" indent="0" algn="r" rtl="1">
              <a:buNone/>
            </a:pPr>
            <a:r>
              <a:rPr lang="ar-SA" sz="2600" dirty="0"/>
              <a:t>** قم بالإخلاء فورًا إذا تقدم الحريق إلى ما بعد المرحلة الأولية</a:t>
            </a:r>
            <a:endParaRPr lang="en-US" dirty="0"/>
          </a:p>
          <a:p>
            <a:pPr algn="r" rtl="1"/>
            <a:endParaRPr lang="en-US" dirty="0"/>
          </a:p>
          <a:p>
            <a:pPr algn="r" rtl="1"/>
            <a:endParaRPr lang="en-US" dirty="0"/>
          </a:p>
          <a:p>
            <a:pPr algn="r" rtl="1"/>
            <a:endParaRPr lang="en-US" dirty="0"/>
          </a:p>
        </p:txBody>
      </p:sp>
      <p:pic>
        <p:nvPicPr>
          <p:cNvPr id="5" name="Picture 4" descr="Side of Fire Extinguisher, with ABC Codes&#10;12 KB jpg&#10;">
            <a:extLst>
              <a:ext uri="{FF2B5EF4-FFF2-40B4-BE49-F238E27FC236}">
                <a16:creationId xmlns:a16="http://schemas.microsoft.com/office/drawing/2014/main" id="{6291968E-AE5A-0FA9-5CF2-860397EC5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990" y="583471"/>
            <a:ext cx="2142032" cy="2856043"/>
          </a:xfrm>
          <a:prstGeom prst="rect">
            <a:avLst/>
          </a:prstGeom>
        </p:spPr>
      </p:pic>
    </p:spTree>
    <p:extLst>
      <p:ext uri="{BB962C8B-B14F-4D97-AF65-F5344CB8AC3E}">
        <p14:creationId xmlns:p14="http://schemas.microsoft.com/office/powerpoint/2010/main" val="63104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1AE8-AE1F-E213-6F5C-584ECA73CFE8}"/>
              </a:ext>
            </a:extLst>
          </p:cNvPr>
          <p:cNvSpPr>
            <a:spLocks noGrp="1"/>
          </p:cNvSpPr>
          <p:nvPr>
            <p:ph type="title"/>
          </p:nvPr>
        </p:nvSpPr>
        <p:spPr/>
        <p:txBody>
          <a:bodyPr/>
          <a:lstStyle/>
          <a:p>
            <a:pPr algn="r" rtl="1"/>
            <a:r>
              <a:rPr lang="ar-SA" dirty="0"/>
              <a:t>هل من الامن مواجهة حريق</a:t>
            </a:r>
            <a:endParaRPr lang="en-US" dirty="0"/>
          </a:p>
        </p:txBody>
      </p:sp>
      <p:graphicFrame>
        <p:nvGraphicFramePr>
          <p:cNvPr id="6" name="Content Placeholder 5">
            <a:extLst>
              <a:ext uri="{FF2B5EF4-FFF2-40B4-BE49-F238E27FC236}">
                <a16:creationId xmlns:a16="http://schemas.microsoft.com/office/drawing/2014/main" id="{0E25407F-C91A-5669-99BE-65FF499DB685}"/>
              </a:ext>
            </a:extLst>
          </p:cNvPr>
          <p:cNvGraphicFramePr>
            <a:graphicFrameLocks noGrp="1"/>
          </p:cNvGraphicFramePr>
          <p:nvPr>
            <p:ph sz="half" idx="1"/>
            <p:extLst>
              <p:ext uri="{D42A27DB-BD31-4B8C-83A1-F6EECF244321}">
                <p14:modId xmlns:p14="http://schemas.microsoft.com/office/powerpoint/2010/main" val="3502928820"/>
              </p:ext>
            </p:extLst>
          </p:nvPr>
        </p:nvGraphicFramePr>
        <p:xfrm>
          <a:off x="416738" y="1702593"/>
          <a:ext cx="11358524" cy="3209141"/>
        </p:xfrm>
        <a:graphic>
          <a:graphicData uri="http://schemas.openxmlformats.org/drawingml/2006/table">
            <a:tbl>
              <a:tblPr firstRow="1" firstCol="1" bandRow="1"/>
              <a:tblGrid>
                <a:gridCol w="4397858">
                  <a:extLst>
                    <a:ext uri="{9D8B030D-6E8A-4147-A177-3AD203B41FA5}">
                      <a16:colId xmlns:a16="http://schemas.microsoft.com/office/drawing/2014/main" val="3049980629"/>
                    </a:ext>
                  </a:extLst>
                </a:gridCol>
                <a:gridCol w="4814596">
                  <a:extLst>
                    <a:ext uri="{9D8B030D-6E8A-4147-A177-3AD203B41FA5}">
                      <a16:colId xmlns:a16="http://schemas.microsoft.com/office/drawing/2014/main" val="1423832482"/>
                    </a:ext>
                  </a:extLst>
                </a:gridCol>
                <a:gridCol w="2146070">
                  <a:extLst>
                    <a:ext uri="{9D8B030D-6E8A-4147-A177-3AD203B41FA5}">
                      <a16:colId xmlns:a16="http://schemas.microsoft.com/office/drawing/2014/main" val="324112897"/>
                    </a:ext>
                  </a:extLst>
                </a:gridCol>
              </a:tblGrid>
              <a:tr h="0">
                <a:tc>
                  <a:txBody>
                    <a:bodyPr/>
                    <a:lstStyle/>
                    <a:p>
                      <a:pPr marL="0" marR="0" algn="ctr" rtl="1">
                        <a:lnSpc>
                          <a:spcPct val="107000"/>
                        </a:lnSpc>
                        <a:spcBef>
                          <a:spcPts val="0"/>
                        </a:spcBef>
                        <a:spcAft>
                          <a:spcPts val="0"/>
                        </a:spcAft>
                      </a:pPr>
                      <a:r>
                        <a:rPr lang="ar-SA" sz="2400" b="1" dirty="0">
                          <a:effectLst/>
                          <a:latin typeface="Calibri" panose="020F0502020204030204" pitchFamily="34" charset="0"/>
                          <a:ea typeface="Calibri" panose="020F0502020204030204" pitchFamily="34" charset="0"/>
                          <a:cs typeface="Times New Roman" panose="02020603050405020304" pitchFamily="18" charset="0"/>
                        </a:rPr>
                        <a:t>غير آمن</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2400" b="1" dirty="0">
                          <a:effectLst/>
                          <a:latin typeface="Calibri" panose="020F0502020204030204" pitchFamily="34" charset="0"/>
                          <a:ea typeface="Calibri" panose="020F0502020204030204" pitchFamily="34" charset="0"/>
                          <a:cs typeface="Times New Roman" panose="02020603050405020304" pitchFamily="18" charset="0"/>
                        </a:rPr>
                        <a:t>آمن</a:t>
                      </a:r>
                      <a:r>
                        <a:rPr lang="en-US" sz="2400" b="1"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07000"/>
                        </a:lnSpc>
                        <a:spcBef>
                          <a:spcPts val="0"/>
                        </a:spcBef>
                        <a:spcAft>
                          <a:spcPts val="0"/>
                        </a:spcAft>
                      </a:pPr>
                      <a:r>
                        <a:rPr lang="ar-SA" sz="2400" b="1" dirty="0">
                          <a:effectLst/>
                          <a:latin typeface="Calibri" panose="020F0502020204030204" pitchFamily="34" charset="0"/>
                          <a:ea typeface="Calibri" panose="020F0502020204030204" pitchFamily="34" charset="0"/>
                          <a:cs typeface="Times New Roman" panose="02020603050405020304" pitchFamily="18" charset="0"/>
                        </a:rPr>
                        <a:t>المعايير</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431550"/>
                  </a:ext>
                </a:extLst>
              </a:tr>
              <a:tr h="918759">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انتشر الحريق خارج مصدر الحريق</a:t>
                      </a: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الحريق يلمس السقف</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الحريق لم ينتشر</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الحريق لم يتجاوز الرأس</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0" marR="0" indent="0" algn="r" defTabSz="914400" rtl="1" eaLnBrk="1" latinLnBrk="0" hangingPunct="1">
                        <a:lnSpc>
                          <a:spcPct val="107000"/>
                        </a:lnSpc>
                        <a:spcBef>
                          <a:spcPts val="0"/>
                        </a:spcBef>
                        <a:spcAft>
                          <a:spcPts val="0"/>
                        </a:spcAft>
                        <a:buFont typeface="Arial" panose="020B0604020202020204" pitchFamily="34" charset="0"/>
                        <a:buNone/>
                      </a:pPr>
                      <a:r>
                        <a:rPr lang="ar-SA" sz="2400" dirty="0">
                          <a:effectLst/>
                          <a:latin typeface="Calibri" panose="020F0502020204030204" pitchFamily="34" charset="0"/>
                          <a:ea typeface="Calibri" panose="020F0502020204030204" pitchFamily="34" charset="0"/>
                          <a:cs typeface="Times New Roman" panose="02020603050405020304" pitchFamily="18" charset="0"/>
                        </a:rPr>
                        <a:t>حجم الحريق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extLst>
                  <a:ext uri="{0D108BD9-81ED-4DB2-BD59-A6C34878D82A}">
                    <a16:rowId xmlns:a16="http://schemas.microsoft.com/office/drawing/2014/main" val="563713761"/>
                  </a:ext>
                </a:extLst>
              </a:tr>
              <a:tr h="0">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الدخان يحجب الرؤية عن الحريق</a:t>
                      </a: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صعوبة التنفس</a:t>
                      </a: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احتياج أجهزة التنفس</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lvl="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يوجد دخان ، و لكن رؤية الحريق ممكنة</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لا يحتاج لأجهزة تنفس</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أجهزة التكييف</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extLst>
                  <a:ext uri="{0D108BD9-81ED-4DB2-BD59-A6C34878D82A}">
                    <a16:rowId xmlns:a16="http://schemas.microsoft.com/office/drawing/2014/main" val="3653985078"/>
                  </a:ext>
                </a:extLst>
              </a:tr>
              <a:tr h="0">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مخرج الطوارئ غير آمن</a:t>
                      </a:r>
                    </a:p>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الحريق خارج عن السيطرة ، منتشر</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مخرج طوارئ آمن خلفك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342900" marR="0" indent="-342900" algn="r" rtl="1">
                        <a:lnSpc>
                          <a:spcPct val="107000"/>
                        </a:lnSpc>
                        <a:spcBef>
                          <a:spcPts val="0"/>
                        </a:spcBef>
                        <a:spcAft>
                          <a:spcPts val="0"/>
                        </a:spcAft>
                        <a:buFont typeface="Arial" panose="020B0604020202020204" pitchFamily="34" charset="0"/>
                        <a:buChar char="•"/>
                      </a:pPr>
                      <a:r>
                        <a:rPr lang="ar-SA" sz="2400" dirty="0">
                          <a:effectLst/>
                          <a:latin typeface="Calibri" panose="020F0502020204030204" pitchFamily="34" charset="0"/>
                          <a:ea typeface="Calibri" panose="020F0502020204030204" pitchFamily="34" charset="0"/>
                          <a:cs typeface="Times New Roman" panose="02020603050405020304" pitchFamily="18" charset="0"/>
                        </a:rPr>
                        <a:t>مخارج الطوارئ</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extLst>
                  <a:ext uri="{0D108BD9-81ED-4DB2-BD59-A6C34878D82A}">
                    <a16:rowId xmlns:a16="http://schemas.microsoft.com/office/drawing/2014/main" val="282757689"/>
                  </a:ext>
                </a:extLst>
              </a:tr>
            </a:tbl>
          </a:graphicData>
        </a:graphic>
      </p:graphicFrame>
      <p:sp>
        <p:nvSpPr>
          <p:cNvPr id="8" name="TextBox 7">
            <a:extLst>
              <a:ext uri="{FF2B5EF4-FFF2-40B4-BE49-F238E27FC236}">
                <a16:creationId xmlns:a16="http://schemas.microsoft.com/office/drawing/2014/main" id="{2A4453D2-A5CB-738D-1FE8-299BBF52D786}"/>
              </a:ext>
            </a:extLst>
          </p:cNvPr>
          <p:cNvSpPr txBox="1"/>
          <p:nvPr/>
        </p:nvSpPr>
        <p:spPr>
          <a:xfrm>
            <a:off x="651240" y="5554620"/>
            <a:ext cx="10889520" cy="523220"/>
          </a:xfrm>
          <a:prstGeom prst="rect">
            <a:avLst/>
          </a:prstGeom>
          <a:noFill/>
        </p:spPr>
        <p:txBody>
          <a:bodyPr wrap="none" rtlCol="0">
            <a:spAutoFit/>
          </a:bodyPr>
          <a:lstStyle/>
          <a:p>
            <a:pPr algn="r" rtl="1"/>
            <a:r>
              <a:rPr lang="ar-SA" sz="2800" dirty="0"/>
              <a:t>إذا كان لديك أدنى شك بشأن قدرتك على مكافحة حريق أو الظروف الحالية ، فقم بالإخلاء فورًا!</a:t>
            </a:r>
            <a:endParaRPr lang="en-US" sz="2800" dirty="0"/>
          </a:p>
        </p:txBody>
      </p:sp>
    </p:spTree>
    <p:extLst>
      <p:ext uri="{BB962C8B-B14F-4D97-AF65-F5344CB8AC3E}">
        <p14:creationId xmlns:p14="http://schemas.microsoft.com/office/powerpoint/2010/main" val="16964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EA46-2B62-C4C9-B7B4-B687F346E685}"/>
              </a:ext>
            </a:extLst>
          </p:cNvPr>
          <p:cNvSpPr>
            <a:spLocks noGrp="1"/>
          </p:cNvSpPr>
          <p:nvPr>
            <p:ph type="title"/>
          </p:nvPr>
        </p:nvSpPr>
        <p:spPr>
          <a:xfrm>
            <a:off x="990600" y="0"/>
            <a:ext cx="10515600" cy="1325563"/>
          </a:xfrm>
        </p:spPr>
        <p:txBody>
          <a:bodyPr/>
          <a:lstStyle/>
          <a:p>
            <a:pPr algn="r" rtl="1"/>
            <a:r>
              <a:rPr lang="ar-SA" dirty="0"/>
              <a:t>استخدم طريقة </a:t>
            </a:r>
            <a:r>
              <a:rPr lang="en-US" dirty="0"/>
              <a:t>P.A.S.S. </a:t>
            </a:r>
            <a:r>
              <a:rPr lang="ar-SA" dirty="0"/>
              <a:t>للحرائق الصغيرة </a:t>
            </a:r>
            <a:endParaRPr lang="en-US" dirty="0"/>
          </a:p>
        </p:txBody>
      </p:sp>
      <p:sp>
        <p:nvSpPr>
          <p:cNvPr id="3" name="Content Placeholder 2">
            <a:extLst>
              <a:ext uri="{FF2B5EF4-FFF2-40B4-BE49-F238E27FC236}">
                <a16:creationId xmlns:a16="http://schemas.microsoft.com/office/drawing/2014/main" id="{F2AFBA94-F423-517A-1CFD-6B4504B22E12}"/>
              </a:ext>
            </a:extLst>
          </p:cNvPr>
          <p:cNvSpPr>
            <a:spLocks noGrp="1"/>
          </p:cNvSpPr>
          <p:nvPr>
            <p:ph sz="half" idx="1"/>
          </p:nvPr>
        </p:nvSpPr>
        <p:spPr>
          <a:xfrm>
            <a:off x="186358" y="1365249"/>
            <a:ext cx="6659217" cy="4667250"/>
          </a:xfrm>
        </p:spPr>
        <p:txBody>
          <a:bodyPr>
            <a:noAutofit/>
          </a:bodyPr>
          <a:lstStyle/>
          <a:p>
            <a:pPr algn="r" rtl="1">
              <a:spcAft>
                <a:spcPts val="1200"/>
              </a:spcAft>
            </a:pPr>
            <a:r>
              <a:rPr lang="ar-SA" sz="3200" b="1" u="sng" dirty="0"/>
              <a:t>اسحب</a:t>
            </a:r>
            <a:r>
              <a:rPr lang="en-US" sz="3200" dirty="0"/>
              <a:t> 	</a:t>
            </a:r>
            <a:r>
              <a:rPr lang="ar-SA" sz="3200" dirty="0"/>
              <a:t>اسحب الامان</a:t>
            </a:r>
            <a:r>
              <a:rPr lang="en-US" sz="3200" dirty="0"/>
              <a:t>.</a:t>
            </a:r>
          </a:p>
          <a:p>
            <a:pPr algn="r" rtl="1">
              <a:spcAft>
                <a:spcPts val="1200"/>
              </a:spcAft>
            </a:pPr>
            <a:r>
              <a:rPr lang="ar-SA" sz="3200" b="1" u="sng" dirty="0"/>
              <a:t>وجّه </a:t>
            </a:r>
            <a:r>
              <a:rPr lang="en-US" sz="3200" dirty="0"/>
              <a:t> 	</a:t>
            </a:r>
            <a:r>
              <a:rPr lang="ar-SA" sz="3200" dirty="0"/>
              <a:t>وجّه أنبوب الطفاية على قاعدة.  			الحريق</a:t>
            </a:r>
            <a:endParaRPr lang="en-US" sz="800" b="1" u="sng" dirty="0"/>
          </a:p>
          <a:p>
            <a:pPr algn="r" rtl="1">
              <a:spcAft>
                <a:spcPts val="1200"/>
              </a:spcAft>
            </a:pPr>
            <a:r>
              <a:rPr lang="ar-SA" sz="3200" b="1" u="sng" dirty="0"/>
              <a:t>اضغط</a:t>
            </a:r>
            <a:r>
              <a:rPr lang="en-US" sz="3200" dirty="0"/>
              <a:t> 	</a:t>
            </a:r>
            <a:r>
              <a:rPr lang="ar-SA" sz="3200" dirty="0"/>
              <a:t>اضغط المساكة </a:t>
            </a:r>
            <a:r>
              <a:rPr lang="ar-SA" sz="3200" dirty="0" err="1"/>
              <a:t>لاطلاق</a:t>
            </a:r>
            <a:r>
              <a:rPr lang="ar-SA" sz="3200" dirty="0"/>
              <a:t> مادة الإطفاء </a:t>
            </a:r>
          </a:p>
          <a:p>
            <a:pPr algn="r" rtl="1">
              <a:spcAft>
                <a:spcPts val="1200"/>
              </a:spcAft>
            </a:pPr>
            <a:r>
              <a:rPr lang="ar-SA" sz="3200" b="1" u="sng" dirty="0"/>
              <a:t>حرك</a:t>
            </a:r>
            <a:r>
              <a:rPr lang="en-US" sz="3200" dirty="0"/>
              <a:t> 	</a:t>
            </a:r>
            <a:r>
              <a:rPr lang="ar-SA" sz="3200" dirty="0"/>
              <a:t>حرك افقياً على قاعدة الحريق 			</a:t>
            </a:r>
            <a:r>
              <a:rPr lang="ar-SA" sz="3200" dirty="0" err="1"/>
              <a:t>لافضل</a:t>
            </a:r>
            <a:r>
              <a:rPr lang="ar-SA" sz="3200" dirty="0"/>
              <a:t> اداء</a:t>
            </a:r>
            <a:endParaRPr lang="en-US" sz="3200" dirty="0"/>
          </a:p>
          <a:p>
            <a:pPr marL="0" indent="0" algn="r" rtl="1">
              <a:buNone/>
            </a:pPr>
            <a:r>
              <a:rPr lang="ar-SA" sz="3200" dirty="0"/>
              <a:t>راقب المنطقة</a:t>
            </a:r>
            <a:endParaRPr lang="en-US" sz="3200" dirty="0"/>
          </a:p>
          <a:p>
            <a:pPr marL="0" indent="0" algn="r" rtl="1">
              <a:buNone/>
            </a:pPr>
            <a:r>
              <a:rPr lang="ar-SA" sz="3200" dirty="0"/>
              <a:t>اذا اعيد اشتعال الحريق ، كرر الطريقة المذكورة اعلاه</a:t>
            </a:r>
            <a:endParaRPr lang="en-US" sz="3200" dirty="0"/>
          </a:p>
        </p:txBody>
      </p:sp>
      <p:pic>
        <p:nvPicPr>
          <p:cNvPr id="5" name="Picture 4" descr="Side of Fire Extinguisher, with ABC Codes&#10;12 KB jpg&#10;">
            <a:extLst>
              <a:ext uri="{FF2B5EF4-FFF2-40B4-BE49-F238E27FC236}">
                <a16:creationId xmlns:a16="http://schemas.microsoft.com/office/drawing/2014/main" id="{3F7EF2AC-A7C7-0D08-64C9-0A3E5843F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00" y="904874"/>
            <a:ext cx="4191000" cy="5588001"/>
          </a:xfrm>
          <a:prstGeom prst="rect">
            <a:avLst/>
          </a:prstGeom>
        </p:spPr>
      </p:pic>
    </p:spTree>
    <p:extLst>
      <p:ext uri="{BB962C8B-B14F-4D97-AF65-F5344CB8AC3E}">
        <p14:creationId xmlns:p14="http://schemas.microsoft.com/office/powerpoint/2010/main" val="2052529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1490-0500-8541-AA15-472624430F10}"/>
              </a:ext>
            </a:extLst>
          </p:cNvPr>
          <p:cNvSpPr>
            <a:spLocks noGrp="1"/>
          </p:cNvSpPr>
          <p:nvPr>
            <p:ph type="title"/>
          </p:nvPr>
        </p:nvSpPr>
        <p:spPr/>
        <p:txBody>
          <a:bodyPr/>
          <a:lstStyle/>
          <a:p>
            <a:pPr algn="r" rtl="1"/>
            <a:r>
              <a:rPr lang="ar-SA" dirty="0"/>
              <a:t>التفتيش والصيانة والاختبار</a:t>
            </a:r>
            <a:endParaRPr lang="en-US" dirty="0"/>
          </a:p>
        </p:txBody>
      </p:sp>
      <p:sp>
        <p:nvSpPr>
          <p:cNvPr id="3" name="Content Placeholder 2">
            <a:extLst>
              <a:ext uri="{FF2B5EF4-FFF2-40B4-BE49-F238E27FC236}">
                <a16:creationId xmlns:a16="http://schemas.microsoft.com/office/drawing/2014/main" id="{080827E1-16B7-E237-15EA-C1BADB1890BE}"/>
              </a:ext>
            </a:extLst>
          </p:cNvPr>
          <p:cNvSpPr>
            <a:spLocks noGrp="1"/>
          </p:cNvSpPr>
          <p:nvPr>
            <p:ph sz="half" idx="1"/>
          </p:nvPr>
        </p:nvSpPr>
        <p:spPr>
          <a:xfrm>
            <a:off x="838199" y="1825625"/>
            <a:ext cx="6767945" cy="4351338"/>
          </a:xfrm>
        </p:spPr>
        <p:txBody>
          <a:bodyPr/>
          <a:lstStyle/>
          <a:p>
            <a:pPr algn="r" rtl="1"/>
            <a:r>
              <a:rPr lang="ar-SA" dirty="0"/>
              <a:t>صاحب العمل مسؤول عن فحص وصيانة واختبار طفايات الحريق المحمولة في مكان العمل</a:t>
            </a:r>
            <a:endParaRPr lang="en-US" dirty="0"/>
          </a:p>
          <a:p>
            <a:pPr lvl="1" algn="r" rtl="1"/>
            <a:r>
              <a:rPr lang="ar-SA" dirty="0"/>
              <a:t>التفتيش الشهري</a:t>
            </a:r>
            <a:endParaRPr lang="en-US" dirty="0"/>
          </a:p>
          <a:p>
            <a:pPr lvl="1" algn="r" rtl="1"/>
            <a:r>
              <a:rPr lang="ar-SA" dirty="0"/>
              <a:t>التفتيش السنوي</a:t>
            </a:r>
            <a:endParaRPr lang="en-US" dirty="0"/>
          </a:p>
        </p:txBody>
      </p:sp>
      <p:pic>
        <p:nvPicPr>
          <p:cNvPr id="10" name="Content Placeholder 9" descr="Monthly Fire Extinguisher Check on Tag&#10;9.5kb jpg">
            <a:extLst>
              <a:ext uri="{FF2B5EF4-FFF2-40B4-BE49-F238E27FC236}">
                <a16:creationId xmlns:a16="http://schemas.microsoft.com/office/drawing/2014/main" id="{54DB7A02-9AF4-8B98-F587-73CFAC6CE09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21891" y="1690688"/>
            <a:ext cx="3273018" cy="4351338"/>
          </a:xfrm>
        </p:spPr>
      </p:pic>
    </p:spTree>
    <p:extLst>
      <p:ext uri="{BB962C8B-B14F-4D97-AF65-F5344CB8AC3E}">
        <p14:creationId xmlns:p14="http://schemas.microsoft.com/office/powerpoint/2010/main" val="60577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8756-B9C6-0F34-E61E-ED0E3922A9E0}"/>
              </a:ext>
            </a:extLst>
          </p:cNvPr>
          <p:cNvSpPr>
            <a:spLocks noGrp="1"/>
          </p:cNvSpPr>
          <p:nvPr>
            <p:ph type="title"/>
          </p:nvPr>
        </p:nvSpPr>
        <p:spPr>
          <a:xfrm>
            <a:off x="838200" y="377651"/>
            <a:ext cx="7100454" cy="1325563"/>
          </a:xfrm>
        </p:spPr>
        <p:txBody>
          <a:bodyPr/>
          <a:lstStyle/>
          <a:p>
            <a:pPr algn="r" rtl="1"/>
            <a:r>
              <a:rPr lang="ar-SA" dirty="0"/>
              <a:t>التفتيش الشهري</a:t>
            </a:r>
            <a:endParaRPr lang="en-US" dirty="0"/>
          </a:p>
        </p:txBody>
      </p:sp>
      <p:graphicFrame>
        <p:nvGraphicFramePr>
          <p:cNvPr id="6" name="Table 6">
            <a:extLst>
              <a:ext uri="{FF2B5EF4-FFF2-40B4-BE49-F238E27FC236}">
                <a16:creationId xmlns:a16="http://schemas.microsoft.com/office/drawing/2014/main" id="{9A6D7E4A-FF33-A141-9A3F-41A959FA91AB}"/>
              </a:ext>
            </a:extLst>
          </p:cNvPr>
          <p:cNvGraphicFramePr>
            <a:graphicFrameLocks noGrp="1"/>
          </p:cNvGraphicFramePr>
          <p:nvPr>
            <p:ph sz="half" idx="2"/>
            <p:extLst>
              <p:ext uri="{D42A27DB-BD31-4B8C-83A1-F6EECF244321}">
                <p14:modId xmlns:p14="http://schemas.microsoft.com/office/powerpoint/2010/main" val="4241707647"/>
              </p:ext>
            </p:extLst>
          </p:nvPr>
        </p:nvGraphicFramePr>
        <p:xfrm>
          <a:off x="217715" y="1708461"/>
          <a:ext cx="7720939" cy="3230880"/>
        </p:xfrm>
        <a:graphic>
          <a:graphicData uri="http://schemas.openxmlformats.org/drawingml/2006/table">
            <a:tbl>
              <a:tblPr firstRow="1" bandRow="1">
                <a:tableStyleId>{5940675A-B579-460E-94D1-54222C63F5DA}</a:tableStyleId>
              </a:tblPr>
              <a:tblGrid>
                <a:gridCol w="1687773">
                  <a:extLst>
                    <a:ext uri="{9D8B030D-6E8A-4147-A177-3AD203B41FA5}">
                      <a16:colId xmlns:a16="http://schemas.microsoft.com/office/drawing/2014/main" val="1042323302"/>
                    </a:ext>
                  </a:extLst>
                </a:gridCol>
                <a:gridCol w="6033166">
                  <a:extLst>
                    <a:ext uri="{9D8B030D-6E8A-4147-A177-3AD203B41FA5}">
                      <a16:colId xmlns:a16="http://schemas.microsoft.com/office/drawing/2014/main" val="505579620"/>
                    </a:ext>
                  </a:extLst>
                </a:gridCol>
              </a:tblGrid>
              <a:tr h="37084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200" dirty="0">
                          <a:latin typeface="+mn-lt"/>
                        </a:rPr>
                        <a:t>التفتيش/التاريخ </a:t>
                      </a:r>
                      <a:endParaRPr lang="en-US" sz="2200" dirty="0">
                        <a:latin typeface="+mn-lt"/>
                      </a:endParaRPr>
                    </a:p>
                  </a:txBody>
                  <a:tcPr/>
                </a:tc>
                <a:tc>
                  <a:txBody>
                    <a:bodyPr/>
                    <a:lstStyle/>
                    <a:p>
                      <a:pPr algn="r" rtl="1"/>
                      <a:r>
                        <a:rPr lang="ar-SA" sz="2200" dirty="0">
                          <a:latin typeface="+mn-lt"/>
                        </a:rPr>
                        <a:t>الوصف</a:t>
                      </a:r>
                      <a:endParaRPr lang="en-US" sz="2200" dirty="0">
                        <a:latin typeface="+mn-lt"/>
                      </a:endParaRPr>
                    </a:p>
                  </a:txBody>
                  <a:tcPr/>
                </a:tc>
                <a:extLst>
                  <a:ext uri="{0D108BD9-81ED-4DB2-BD59-A6C34878D82A}">
                    <a16:rowId xmlns:a16="http://schemas.microsoft.com/office/drawing/2014/main" val="2253790211"/>
                  </a:ext>
                </a:extLst>
              </a:tr>
              <a:tr h="370840">
                <a:tc>
                  <a:txBody>
                    <a:bodyPr/>
                    <a:lstStyle/>
                    <a:p>
                      <a:pPr algn="r" rtl="1"/>
                      <a:endParaRPr lang="en-US" sz="2200" dirty="0">
                        <a:latin typeface="+mn-lt"/>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tLang="en-US" sz="2200" dirty="0">
                          <a:latin typeface="+mn-lt"/>
                        </a:rPr>
                        <a:t>هل طفاية الحريق في مكان سليم؟</a:t>
                      </a:r>
                      <a:endParaRPr lang="en-US" altLang="en-US" sz="2200" dirty="0">
                        <a:latin typeface="+mn-lt"/>
                      </a:endParaRPr>
                    </a:p>
                  </a:txBody>
                  <a:tcPr/>
                </a:tc>
                <a:extLst>
                  <a:ext uri="{0D108BD9-81ED-4DB2-BD59-A6C34878D82A}">
                    <a16:rowId xmlns:a16="http://schemas.microsoft.com/office/drawing/2014/main" val="1671380342"/>
                  </a:ext>
                </a:extLst>
              </a:tr>
              <a:tr h="370840">
                <a:tc>
                  <a:txBody>
                    <a:bodyPr/>
                    <a:lstStyle/>
                    <a:p>
                      <a:pPr algn="r" rtl="1"/>
                      <a:endParaRPr lang="en-US" sz="2200">
                        <a:latin typeface="+mn-lt"/>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altLang="en-US" sz="2200" dirty="0">
                          <a:latin typeface="+mn-lt"/>
                        </a:rPr>
                        <a:t>لا إعاقة للوصول أو الرؤية؟</a:t>
                      </a:r>
                      <a:endParaRPr lang="en-US" altLang="en-US" sz="2200" dirty="0">
                        <a:latin typeface="+mn-lt"/>
                      </a:endParaRPr>
                    </a:p>
                  </a:txBody>
                  <a:tcPr/>
                </a:tc>
                <a:extLst>
                  <a:ext uri="{0D108BD9-81ED-4DB2-BD59-A6C34878D82A}">
                    <a16:rowId xmlns:a16="http://schemas.microsoft.com/office/drawing/2014/main" val="2891474870"/>
                  </a:ext>
                </a:extLst>
              </a:tr>
              <a:tr h="370840">
                <a:tc>
                  <a:txBody>
                    <a:bodyPr/>
                    <a:lstStyle/>
                    <a:p>
                      <a:pPr algn="r" rtl="1"/>
                      <a:endParaRPr lang="en-US" sz="2200">
                        <a:latin typeface="+mn-lt"/>
                      </a:endParaRPr>
                    </a:p>
                  </a:txBody>
                  <a:tcPr/>
                </a:tc>
                <a:tc>
                  <a:txBody>
                    <a:bodyPr/>
                    <a:lstStyle/>
                    <a:p>
                      <a:pPr algn="r" rtl="1">
                        <a:buFont typeface="+mj-lt"/>
                        <a:buNone/>
                      </a:pPr>
                      <a:r>
                        <a:rPr lang="ar-SA" sz="2200" b="0" i="0" dirty="0">
                          <a:solidFill>
                            <a:srgbClr val="333333"/>
                          </a:solidFill>
                          <a:effectLst/>
                          <a:latin typeface="+mn-lt"/>
                        </a:rPr>
                        <a:t>هل يُظهر مقياس الضغط أن الطفاية معبئة بالكامل؟ (يجب أن تكون الإبرة في المنطقة الخضراء)</a:t>
                      </a:r>
                      <a:endParaRPr lang="en-US" sz="2200" b="0" i="0" dirty="0">
                        <a:solidFill>
                          <a:srgbClr val="333333"/>
                        </a:solidFill>
                        <a:effectLst/>
                        <a:latin typeface="+mn-lt"/>
                      </a:endParaRPr>
                    </a:p>
                  </a:txBody>
                  <a:tcPr/>
                </a:tc>
                <a:extLst>
                  <a:ext uri="{0D108BD9-81ED-4DB2-BD59-A6C34878D82A}">
                    <a16:rowId xmlns:a16="http://schemas.microsoft.com/office/drawing/2014/main" val="2218922193"/>
                  </a:ext>
                </a:extLst>
              </a:tr>
              <a:tr h="370840">
                <a:tc>
                  <a:txBody>
                    <a:bodyPr/>
                    <a:lstStyle/>
                    <a:p>
                      <a:pPr algn="r" rtl="1"/>
                      <a:endParaRPr lang="en-US" sz="2200">
                        <a:latin typeface="+mn-lt"/>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200" b="0" i="0" dirty="0">
                          <a:solidFill>
                            <a:srgbClr val="333333"/>
                          </a:solidFill>
                          <a:effectLst/>
                          <a:latin typeface="+mn-lt"/>
                        </a:rPr>
                        <a:t>هل الدبوس وختم العبث سليمين؟</a:t>
                      </a:r>
                      <a:endParaRPr lang="en-US" sz="2200" b="0" i="0" dirty="0">
                        <a:solidFill>
                          <a:srgbClr val="333333"/>
                        </a:solidFill>
                        <a:effectLst/>
                        <a:latin typeface="+mn-lt"/>
                      </a:endParaRPr>
                    </a:p>
                  </a:txBody>
                  <a:tcPr/>
                </a:tc>
                <a:extLst>
                  <a:ext uri="{0D108BD9-81ED-4DB2-BD59-A6C34878D82A}">
                    <a16:rowId xmlns:a16="http://schemas.microsoft.com/office/drawing/2014/main" val="29853100"/>
                  </a:ext>
                </a:extLst>
              </a:tr>
              <a:tr h="370840">
                <a:tc>
                  <a:txBody>
                    <a:bodyPr/>
                    <a:lstStyle/>
                    <a:p>
                      <a:pPr algn="r" rtl="1"/>
                      <a:endParaRPr lang="en-US" sz="2200">
                        <a:latin typeface="+mn-lt"/>
                      </a:endParaRPr>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200" b="0" i="0" dirty="0">
                          <a:solidFill>
                            <a:srgbClr val="333333"/>
                          </a:solidFill>
                          <a:effectLst/>
                          <a:latin typeface="+mn-lt"/>
                        </a:rPr>
                        <a:t>هل الطفاية في حالة جيدة ولا تظهر عليها علامات تلف مادي أو تآكل أو تسرب؟</a:t>
                      </a:r>
                      <a:endParaRPr lang="en-US" sz="2200" b="0" i="0" dirty="0">
                        <a:solidFill>
                          <a:srgbClr val="333333"/>
                        </a:solidFill>
                        <a:effectLst/>
                        <a:latin typeface="+mn-lt"/>
                      </a:endParaRPr>
                    </a:p>
                  </a:txBody>
                  <a:tcPr/>
                </a:tc>
                <a:extLst>
                  <a:ext uri="{0D108BD9-81ED-4DB2-BD59-A6C34878D82A}">
                    <a16:rowId xmlns:a16="http://schemas.microsoft.com/office/drawing/2014/main" val="1993852362"/>
                  </a:ext>
                </a:extLst>
              </a:tr>
            </a:tbl>
          </a:graphicData>
        </a:graphic>
      </p:graphicFrame>
      <p:sp>
        <p:nvSpPr>
          <p:cNvPr id="10" name="TextBox 9">
            <a:extLst>
              <a:ext uri="{FF2B5EF4-FFF2-40B4-BE49-F238E27FC236}">
                <a16:creationId xmlns:a16="http://schemas.microsoft.com/office/drawing/2014/main" id="{0B63C4FF-25CA-6F71-A636-33EB596B76AE}"/>
              </a:ext>
            </a:extLst>
          </p:cNvPr>
          <p:cNvSpPr txBox="1"/>
          <p:nvPr/>
        </p:nvSpPr>
        <p:spPr>
          <a:xfrm>
            <a:off x="217715" y="5611930"/>
            <a:ext cx="6075702" cy="707886"/>
          </a:xfrm>
          <a:prstGeom prst="rect">
            <a:avLst/>
          </a:prstGeom>
          <a:noFill/>
        </p:spPr>
        <p:txBody>
          <a:bodyPr wrap="none" rtlCol="0">
            <a:spAutoFit/>
          </a:bodyPr>
          <a:lstStyle/>
          <a:p>
            <a:pPr marL="342900" indent="-342900" algn="r" rtl="1">
              <a:buFont typeface="Arial" panose="020B0604020202020204" pitchFamily="34" charset="0"/>
              <a:buChar char="•"/>
            </a:pPr>
            <a:r>
              <a:rPr lang="ar-SA" sz="2000" dirty="0"/>
              <a:t>يُقبل وضع علامة على طفاية الحريق أو الملفات الورقية / الإلكترونية</a:t>
            </a:r>
          </a:p>
          <a:p>
            <a:pPr marL="342900" indent="-342900" algn="r" rtl="1">
              <a:buFont typeface="Arial" panose="020B0604020202020204" pitchFamily="34" charset="0"/>
              <a:buChar char="•"/>
            </a:pPr>
            <a:r>
              <a:rPr lang="ar-SA" sz="2000" dirty="0"/>
              <a:t>* الحاجة: التفتيش الشهري/السنوي والشخص الذي يقوم بالتفتيش</a:t>
            </a:r>
            <a:endParaRPr lang="en-US" sz="2000" dirty="0"/>
          </a:p>
        </p:txBody>
      </p:sp>
      <p:pic>
        <p:nvPicPr>
          <p:cNvPr id="5" name="Picture 4" descr="Top of Fire Extinguisher with Pressure Gauge 9.8 kb jpg">
            <a:extLst>
              <a:ext uri="{FF2B5EF4-FFF2-40B4-BE49-F238E27FC236}">
                <a16:creationId xmlns:a16="http://schemas.microsoft.com/office/drawing/2014/main" id="{1EA5EC3F-86AB-0869-BEAA-E3C2FE973466}"/>
              </a:ext>
            </a:extLst>
          </p:cNvPr>
          <p:cNvPicPr>
            <a:picLocks noChangeAspect="1"/>
          </p:cNvPicPr>
          <p:nvPr/>
        </p:nvPicPr>
        <p:blipFill rotWithShape="1">
          <a:blip r:embed="rId2">
            <a:extLst>
              <a:ext uri="{28A0092B-C50C-407E-A947-70E740481C1C}">
                <a14:useLocalDpi xmlns:a14="http://schemas.microsoft.com/office/drawing/2010/main" val="0"/>
              </a:ext>
            </a:extLst>
          </a:blip>
          <a:srcRect l="19903"/>
          <a:stretch/>
        </p:blipFill>
        <p:spPr>
          <a:xfrm>
            <a:off x="8199600" y="268021"/>
            <a:ext cx="3774685" cy="2880880"/>
          </a:xfrm>
          <a:prstGeom prst="rect">
            <a:avLst/>
          </a:prstGeom>
        </p:spPr>
      </p:pic>
      <p:pic>
        <p:nvPicPr>
          <p:cNvPr id="9" name="Content Placeholder 9" descr="Monthly Fire Extinguisher Check on Tag&#10;9.5kb jpg">
            <a:extLst>
              <a:ext uri="{FF2B5EF4-FFF2-40B4-BE49-F238E27FC236}">
                <a16:creationId xmlns:a16="http://schemas.microsoft.com/office/drawing/2014/main" id="{855BAC82-13FD-7D9F-1A7A-5B76FF6B5E52}"/>
              </a:ext>
            </a:extLst>
          </p:cNvPr>
          <p:cNvPicPr>
            <a:picLocks noChangeAspect="1"/>
          </p:cNvPicPr>
          <p:nvPr/>
        </p:nvPicPr>
        <p:blipFill rotWithShape="1">
          <a:blip r:embed="rId3">
            <a:extLst>
              <a:ext uri="{28A0092B-C50C-407E-A947-70E740481C1C}">
                <a14:useLocalDpi xmlns:a14="http://schemas.microsoft.com/office/drawing/2010/main" val="0"/>
              </a:ext>
            </a:extLst>
          </a:blip>
          <a:srcRect t="33793"/>
          <a:stretch/>
        </p:blipFill>
        <p:spPr>
          <a:xfrm>
            <a:off x="8199600" y="3709100"/>
            <a:ext cx="3273018" cy="2880880"/>
          </a:xfrm>
          <a:prstGeom prst="rect">
            <a:avLst/>
          </a:prstGeom>
        </p:spPr>
      </p:pic>
    </p:spTree>
    <p:extLst>
      <p:ext uri="{BB962C8B-B14F-4D97-AF65-F5344CB8AC3E}">
        <p14:creationId xmlns:p14="http://schemas.microsoft.com/office/powerpoint/2010/main" val="112496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29AE-1492-A52A-A7CE-D2BF8103DA7E}"/>
              </a:ext>
            </a:extLst>
          </p:cNvPr>
          <p:cNvSpPr>
            <a:spLocks noGrp="1"/>
          </p:cNvSpPr>
          <p:nvPr>
            <p:ph type="title"/>
          </p:nvPr>
        </p:nvSpPr>
        <p:spPr/>
        <p:txBody>
          <a:bodyPr/>
          <a:lstStyle/>
          <a:p>
            <a:pPr algn="r" rtl="1"/>
            <a:r>
              <a:rPr lang="ar-SA" dirty="0"/>
              <a:t>التفتيش السنوي</a:t>
            </a:r>
            <a:endParaRPr lang="en-US" dirty="0"/>
          </a:p>
        </p:txBody>
      </p:sp>
      <p:sp>
        <p:nvSpPr>
          <p:cNvPr id="3" name="Content Placeholder 2">
            <a:extLst>
              <a:ext uri="{FF2B5EF4-FFF2-40B4-BE49-F238E27FC236}">
                <a16:creationId xmlns:a16="http://schemas.microsoft.com/office/drawing/2014/main" id="{F9B89A41-5C0E-5650-8B8C-889D7DA15DF2}"/>
              </a:ext>
            </a:extLst>
          </p:cNvPr>
          <p:cNvSpPr>
            <a:spLocks noGrp="1"/>
          </p:cNvSpPr>
          <p:nvPr>
            <p:ph sz="half" idx="1"/>
          </p:nvPr>
        </p:nvSpPr>
        <p:spPr>
          <a:xfrm>
            <a:off x="519545" y="1825625"/>
            <a:ext cx="5500255" cy="4351338"/>
          </a:xfrm>
        </p:spPr>
        <p:txBody>
          <a:bodyPr/>
          <a:lstStyle/>
          <a:p>
            <a:pPr marL="0" indent="0" algn="r" rtl="1">
              <a:buNone/>
            </a:pPr>
            <a:r>
              <a:rPr lang="ar-SA" dirty="0"/>
              <a:t>سنوياً:</a:t>
            </a:r>
            <a:endParaRPr lang="en-US" dirty="0"/>
          </a:p>
          <a:p>
            <a:pPr marL="0" indent="0" algn="r" rtl="1">
              <a:buNone/>
            </a:pPr>
            <a:r>
              <a:rPr lang="ar-SA" dirty="0"/>
              <a:t>استخدم طرفًا ثالثًا لإجراء فحوصات الصيانة السنوية</a:t>
            </a:r>
          </a:p>
          <a:p>
            <a:pPr algn="r" rtl="1">
              <a:buFontTx/>
              <a:buChar char="-"/>
            </a:pPr>
            <a:r>
              <a:rPr lang="ar-SA" dirty="0"/>
              <a:t>التفتيش السنوي لمحطة الإطفاء</a:t>
            </a:r>
          </a:p>
          <a:p>
            <a:pPr algn="r" rtl="1">
              <a:buFontTx/>
              <a:buChar char="-"/>
            </a:pPr>
            <a:endParaRPr lang="en-US" dirty="0"/>
          </a:p>
          <a:p>
            <a:pPr marL="0" indent="0" algn="r" rtl="1">
              <a:buNone/>
            </a:pPr>
            <a:r>
              <a:rPr lang="ar-SA" dirty="0"/>
              <a:t>تأكد من الحماية الاحتياطية عند إزالة طفايات الحريق للصيانة أو إعادة الشحن</a:t>
            </a:r>
            <a:endParaRPr lang="en-US" dirty="0"/>
          </a:p>
        </p:txBody>
      </p:sp>
      <p:sp>
        <p:nvSpPr>
          <p:cNvPr id="4" name="Content Placeholder 3">
            <a:extLst>
              <a:ext uri="{FF2B5EF4-FFF2-40B4-BE49-F238E27FC236}">
                <a16:creationId xmlns:a16="http://schemas.microsoft.com/office/drawing/2014/main" id="{7C0D4151-483B-FB61-AA06-DCBB86BCE785}"/>
              </a:ext>
            </a:extLst>
          </p:cNvPr>
          <p:cNvSpPr>
            <a:spLocks noGrp="1"/>
          </p:cNvSpPr>
          <p:nvPr>
            <p:ph sz="half" idx="2"/>
          </p:nvPr>
        </p:nvSpPr>
        <p:spPr>
          <a:xfrm>
            <a:off x="6172200" y="1825625"/>
            <a:ext cx="5500254" cy="4351338"/>
          </a:xfrm>
        </p:spPr>
        <p:txBody>
          <a:bodyPr/>
          <a:lstStyle/>
          <a:p>
            <a:pPr marL="0" indent="0" algn="r" rtl="1">
              <a:buNone/>
            </a:pPr>
            <a:r>
              <a:rPr lang="ar-SA" dirty="0"/>
              <a:t>الاختبار </a:t>
            </a:r>
            <a:r>
              <a:rPr lang="ar-SA" dirty="0" err="1"/>
              <a:t>الهيدروستاتيكي</a:t>
            </a:r>
            <a:r>
              <a:rPr lang="ar-SA" dirty="0"/>
              <a:t>:</a:t>
            </a:r>
          </a:p>
          <a:p>
            <a:pPr marL="0" indent="0" algn="r" rtl="1">
              <a:buNone/>
            </a:pPr>
            <a:r>
              <a:rPr lang="ar-SA" dirty="0"/>
              <a:t>هذه تقنية لاختبار الضغط تُستخدم لاختبار القوة والتسريبات في خزانات الضغط مثل أسطوانات الغاز.</a:t>
            </a:r>
          </a:p>
          <a:p>
            <a:pPr marL="0" indent="0" algn="r" rtl="1">
              <a:buNone/>
            </a:pPr>
            <a:endParaRPr lang="en-US" dirty="0"/>
          </a:p>
          <a:p>
            <a:pPr algn="r" rtl="1"/>
            <a:r>
              <a:rPr lang="ar-SA" dirty="0"/>
              <a:t>يجب أن يؤديها شخص لديه معدات / مرافق مناسبة.</a:t>
            </a:r>
          </a:p>
          <a:p>
            <a:pPr algn="r" rtl="1"/>
            <a:r>
              <a:rPr lang="ar-SA" dirty="0"/>
              <a:t>يتم إجراؤه كل ٥-١٢ سنة ، حسب الطفاية</a:t>
            </a:r>
            <a:endParaRPr lang="en-US" dirty="0"/>
          </a:p>
          <a:p>
            <a:pPr algn="r" rtl="1"/>
            <a:endParaRPr lang="en-US" dirty="0"/>
          </a:p>
        </p:txBody>
      </p:sp>
    </p:spTree>
    <p:extLst>
      <p:ext uri="{BB962C8B-B14F-4D97-AF65-F5344CB8AC3E}">
        <p14:creationId xmlns:p14="http://schemas.microsoft.com/office/powerpoint/2010/main" val="16174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2E15-6306-A0C3-3DC8-BEC8642A706C}"/>
              </a:ext>
            </a:extLst>
          </p:cNvPr>
          <p:cNvSpPr>
            <a:spLocks noGrp="1"/>
          </p:cNvSpPr>
          <p:nvPr>
            <p:ph type="title"/>
          </p:nvPr>
        </p:nvSpPr>
        <p:spPr/>
        <p:txBody>
          <a:bodyPr/>
          <a:lstStyle/>
          <a:p>
            <a:pPr algn="r" rtl="1"/>
            <a:r>
              <a:rPr lang="ar-SA" dirty="0"/>
              <a:t>التدريب على استخدام طفايات الحريق</a:t>
            </a:r>
            <a:endParaRPr lang="en-US" dirty="0"/>
          </a:p>
        </p:txBody>
      </p:sp>
      <p:sp>
        <p:nvSpPr>
          <p:cNvPr id="5" name="Content Placeholder 4">
            <a:extLst>
              <a:ext uri="{FF2B5EF4-FFF2-40B4-BE49-F238E27FC236}">
                <a16:creationId xmlns:a16="http://schemas.microsoft.com/office/drawing/2014/main" id="{F27DB074-9120-0C0A-9BA9-B05D5D7D6D1D}"/>
              </a:ext>
            </a:extLst>
          </p:cNvPr>
          <p:cNvSpPr>
            <a:spLocks noGrp="1"/>
          </p:cNvSpPr>
          <p:nvPr>
            <p:ph idx="1"/>
          </p:nvPr>
        </p:nvSpPr>
        <p:spPr/>
        <p:txBody>
          <a:bodyPr/>
          <a:lstStyle/>
          <a:p>
            <a:pPr algn="r" rtl="1"/>
            <a:r>
              <a:rPr lang="ar-SA" dirty="0"/>
              <a:t>يجب تدريب العمال المرخصين على كيفية استخدام مطفأة الحريق</a:t>
            </a:r>
          </a:p>
          <a:p>
            <a:pPr algn="r" rtl="1"/>
            <a:r>
              <a:rPr lang="ar-SA" dirty="0"/>
              <a:t>ليس من الضروري إجراء هذا التدريب على حريق حقيقي.</a:t>
            </a:r>
          </a:p>
          <a:p>
            <a:pPr algn="r" rtl="1"/>
            <a:r>
              <a:rPr lang="ar-SA" dirty="0"/>
              <a:t>سيبدأ تدريبنا في غضون بضع دقائق</a:t>
            </a:r>
            <a:endParaRPr lang="en-US" dirty="0"/>
          </a:p>
        </p:txBody>
      </p:sp>
    </p:spTree>
    <p:extLst>
      <p:ext uri="{BB962C8B-B14F-4D97-AF65-F5344CB8AC3E}">
        <p14:creationId xmlns:p14="http://schemas.microsoft.com/office/powerpoint/2010/main" val="24763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lstStyle/>
          <a:p>
            <a:pPr algn="r" rtl="1"/>
            <a:r>
              <a:rPr lang="ar-SA" dirty="0"/>
              <a:t>الاهداف</a:t>
            </a:r>
            <a:endParaRPr lang="en-US" dirty="0"/>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indent="0" algn="r" rtl="1">
              <a:buNone/>
            </a:pPr>
            <a:r>
              <a:rPr lang="ar-SA" dirty="0"/>
              <a:t>بعد اكمال هذا الجزء ، سيتمكن المتدرب من التالي:</a:t>
            </a:r>
            <a:endParaRPr lang="en-US" dirty="0"/>
          </a:p>
          <a:p>
            <a:pPr algn="r" rtl="1"/>
            <a:r>
              <a:rPr lang="ar-SA" dirty="0"/>
              <a:t>مراجعة قرار</a:t>
            </a:r>
            <a:r>
              <a:rPr lang="en-US" dirty="0"/>
              <a:t>EAP </a:t>
            </a:r>
            <a:r>
              <a:rPr lang="ar-SA" dirty="0"/>
              <a:t> و ما إذا كان الموظفون سيواجهون الحريق أو سيتم الإخلاء</a:t>
            </a:r>
          </a:p>
          <a:p>
            <a:pPr algn="r" rtl="1"/>
            <a:r>
              <a:rPr lang="ar-SA" dirty="0"/>
              <a:t>تحديد المتطلبات الثلاثة لاستمرار الحريق</a:t>
            </a:r>
          </a:p>
          <a:p>
            <a:pPr algn="r" rtl="1"/>
            <a:r>
              <a:rPr lang="ar-SA" dirty="0"/>
              <a:t>تصنيف أنواع الحرائق حسب خصائصها</a:t>
            </a:r>
          </a:p>
          <a:p>
            <a:pPr algn="r" rtl="1"/>
            <a:r>
              <a:rPr lang="ar-SA" dirty="0"/>
              <a:t>تحديد أنواع طفايات الحريق اللازمة لبيئة العمل</a:t>
            </a:r>
          </a:p>
          <a:p>
            <a:pPr algn="r" rtl="1"/>
            <a:r>
              <a:rPr lang="ar-SA" dirty="0"/>
              <a:t>استخدام طفايات الحريق</a:t>
            </a:r>
            <a:endParaRPr lang="en-US" dirty="0"/>
          </a:p>
          <a:p>
            <a:pPr algn="r" rtl="1"/>
            <a:r>
              <a:rPr lang="ar-SA" dirty="0"/>
              <a:t>تحديد المواقف التي تتوجب عدم استخدام طفاية الحريق</a:t>
            </a:r>
            <a:endParaRPr lang="en-US" dirty="0"/>
          </a:p>
          <a:p>
            <a:pPr algn="r" rtl="1"/>
            <a:endParaRPr lang="en-US" dirty="0"/>
          </a:p>
        </p:txBody>
      </p:sp>
    </p:spTree>
    <p:extLst>
      <p:ext uri="{BB962C8B-B14F-4D97-AF65-F5344CB8AC3E}">
        <p14:creationId xmlns:p14="http://schemas.microsoft.com/office/powerpoint/2010/main" val="738854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lstStyle/>
          <a:p>
            <a:pPr algn="r" rtl="1"/>
            <a:r>
              <a:rPr lang="ar-SA" dirty="0"/>
              <a:t>في الختام:</a:t>
            </a:r>
            <a:endParaRPr lang="en-US" dirty="0"/>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lstStyle/>
          <a:p>
            <a:pPr algn="r" rtl="1"/>
            <a:r>
              <a:rPr lang="ar-SA" dirty="0"/>
              <a:t>يجب أن تصف </a:t>
            </a:r>
            <a:r>
              <a:rPr lang="en-US" dirty="0"/>
              <a:t>EAPs </a:t>
            </a:r>
            <a:r>
              <a:rPr lang="ar-SA" dirty="0"/>
              <a:t>ما إذا كان العمال سيستخدمون طفايات الحريق للحرائق</a:t>
            </a:r>
          </a:p>
          <a:p>
            <a:pPr algn="r" rtl="1"/>
            <a:r>
              <a:rPr lang="ar-SA" dirty="0"/>
              <a:t>تستخدم طفايات الحريق فقط في الحرائق الصغيرة (الأولية) وعندما يكون هناك مسار خروج واضح.</a:t>
            </a:r>
          </a:p>
          <a:p>
            <a:pPr algn="r" rtl="1"/>
            <a:r>
              <a:rPr lang="ar-SA" dirty="0"/>
              <a:t>يعتمد نوع (أنواع) طفايات الحريق المطلوبة على المواد الموجودة.</a:t>
            </a:r>
          </a:p>
          <a:p>
            <a:pPr algn="r" rtl="1"/>
            <a:r>
              <a:rPr lang="ar-SA" dirty="0"/>
              <a:t>بالنسبة لمعظم شاحنات الطعام ، ستكون هناك حاجة إلى مطفأة من الفئة </a:t>
            </a:r>
            <a:r>
              <a:rPr lang="ar-SA" dirty="0" err="1"/>
              <a:t>أ</a:t>
            </a:r>
            <a:r>
              <a:rPr lang="ar-SA" dirty="0"/>
              <a:t> ب </a:t>
            </a:r>
            <a:r>
              <a:rPr lang="ar-SA" dirty="0" err="1"/>
              <a:t>ج</a:t>
            </a:r>
            <a:r>
              <a:rPr lang="ar-SA" dirty="0"/>
              <a:t> (مسحوق جاف) ، وربما مطفأة من الفئة ك في حالة وجود زيوت الطهي.</a:t>
            </a:r>
          </a:p>
          <a:p>
            <a:pPr algn="r" rtl="1"/>
            <a:r>
              <a:rPr lang="ar-SA" dirty="0"/>
              <a:t>يجب استخدام طريقة</a:t>
            </a:r>
            <a:r>
              <a:rPr lang="en-US" dirty="0"/>
              <a:t>P.A.S.S. </a:t>
            </a:r>
            <a:r>
              <a:rPr lang="ar-SA" dirty="0"/>
              <a:t> لإطفاء الحرائق الصغيرة.</a:t>
            </a:r>
          </a:p>
          <a:p>
            <a:pPr algn="r" rtl="1"/>
            <a:r>
              <a:rPr lang="ar-SA" dirty="0"/>
              <a:t>يجب تدريب الموظفين على كيفية استخدام طفايات الحريق.</a:t>
            </a:r>
            <a:endParaRPr lang="en-US" dirty="0"/>
          </a:p>
        </p:txBody>
      </p:sp>
    </p:spTree>
    <p:extLst>
      <p:ext uri="{BB962C8B-B14F-4D97-AF65-F5344CB8AC3E}">
        <p14:creationId xmlns:p14="http://schemas.microsoft.com/office/powerpoint/2010/main" val="264250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ar-SA" dirty="0"/>
              <a:t>الغرض من طفاية حريق</a:t>
            </a:r>
            <a:endParaRPr lang="en-US" dirty="0"/>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p:txBody>
          <a:bodyPr/>
          <a:lstStyle/>
          <a:p>
            <a:pPr marL="0" indent="0" algn="r" rtl="1" eaLnBrk="1" fontAlgn="auto" hangingPunct="1">
              <a:spcAft>
                <a:spcPts val="0"/>
              </a:spcAft>
              <a:buFont typeface="Arial" panose="020B0604020202020204" pitchFamily="34" charset="0"/>
              <a:buNone/>
              <a:defRPr/>
            </a:pPr>
            <a:r>
              <a:rPr lang="ar-SA" u="sng" dirty="0"/>
              <a:t>وظيفتان:</a:t>
            </a:r>
            <a:endParaRPr lang="en-US" u="sng" dirty="0"/>
          </a:p>
          <a:p>
            <a:pPr marL="514350" indent="-514350" algn="r" rtl="1" eaLnBrk="1" fontAlgn="auto" hangingPunct="1">
              <a:spcAft>
                <a:spcPts val="0"/>
              </a:spcAft>
              <a:buFont typeface="+mj-lt"/>
              <a:buAutoNum type="arabicPeriod"/>
              <a:defRPr/>
            </a:pPr>
            <a:r>
              <a:rPr lang="ar-SA" dirty="0"/>
              <a:t>للسيطرة على أو </a:t>
            </a:r>
            <a:r>
              <a:rPr lang="ar-SA" dirty="0">
                <a:solidFill>
                  <a:srgbClr val="FF0000"/>
                </a:solidFill>
              </a:rPr>
              <a:t>إطفاء الحرائق الصغيرة أو الأولية </a:t>
            </a:r>
          </a:p>
          <a:p>
            <a:pPr marL="514350" indent="-514350" algn="r" rtl="1" eaLnBrk="1" fontAlgn="auto" hangingPunct="1">
              <a:spcAft>
                <a:spcPts val="0"/>
              </a:spcAft>
              <a:buFont typeface="+mj-lt"/>
              <a:buAutoNum type="arabicPeriod"/>
              <a:defRPr/>
            </a:pPr>
            <a:r>
              <a:rPr lang="ar-SA" dirty="0"/>
              <a:t>لحماية طرق الإخلاء التي قد يسدها الحريق بشكل مباشر أو غير مباشر (بالدخان أو المواد المشتعلة.)</a:t>
            </a:r>
            <a:endParaRPr lang="en-US" dirty="0"/>
          </a:p>
          <a:p>
            <a:pPr algn="r" rtl="1"/>
            <a:r>
              <a:rPr lang="ar-SA" dirty="0"/>
              <a:t>تم تصميم طفايات الحريق لإخماد الحرائق الصغيرة أو السيطرة عليها</a:t>
            </a:r>
          </a:p>
          <a:p>
            <a:pPr algn="r" rtl="1"/>
            <a:r>
              <a:rPr lang="ar-SA" dirty="0"/>
              <a:t>إذا لم يتم السيطرة عليها على الفور ، يمكن أن تنتشر الحرائق الصغيرة و تخرج عن السيطرة</a:t>
            </a:r>
          </a:p>
          <a:p>
            <a:pPr algn="r" rtl="1"/>
            <a:r>
              <a:rPr lang="ar-SA" dirty="0"/>
              <a:t>تحتاج المنشآت إلى الأنواع المناسبة طفايات الحريق و وضعها كجزء من خطة الحماية من الحرائق</a:t>
            </a:r>
            <a:endParaRPr lang="en-US" dirty="0"/>
          </a:p>
        </p:txBody>
      </p:sp>
    </p:spTree>
    <p:extLst>
      <p:ext uri="{BB962C8B-B14F-4D97-AF65-F5344CB8AC3E}">
        <p14:creationId xmlns:p14="http://schemas.microsoft.com/office/powerpoint/2010/main" val="409785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838200" y="217351"/>
            <a:ext cx="10515600" cy="1325563"/>
          </a:xfrm>
        </p:spPr>
        <p:txBody>
          <a:bodyPr>
            <a:normAutofit/>
          </a:bodyPr>
          <a:lstStyle/>
          <a:p>
            <a:pPr algn="r" rtl="1"/>
            <a:r>
              <a:rPr lang="ar-SA" sz="4000" dirty="0"/>
              <a:t>خطط العمل في حالات الطوارئ (</a:t>
            </a:r>
            <a:r>
              <a:rPr lang="en-US" sz="4000" dirty="0"/>
              <a:t>EAP</a:t>
            </a:r>
            <a:r>
              <a:rPr lang="ar-SA" sz="4000" dirty="0"/>
              <a:t>) – مواجهة الحرائق</a:t>
            </a:r>
            <a:endParaRPr lang="en-US" sz="4000" dirty="0"/>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901337" y="1542914"/>
            <a:ext cx="10792097" cy="4351338"/>
          </a:xfrm>
        </p:spPr>
        <p:txBody>
          <a:bodyPr/>
          <a:lstStyle/>
          <a:p>
            <a:pPr marL="0" indent="0" algn="r" rtl="1">
              <a:buNone/>
            </a:pPr>
            <a:r>
              <a:rPr lang="ar-SA" b="1" u="sng" dirty="0"/>
              <a:t>القرار: </a:t>
            </a:r>
            <a:r>
              <a:rPr lang="ar-SA" dirty="0"/>
              <a:t>هل يجب إخلاء الموظفين أم الاستعداد لمواجهة الحرائق الصغيرة؟</a:t>
            </a:r>
          </a:p>
          <a:p>
            <a:pPr algn="r" rtl="1"/>
            <a:r>
              <a:rPr lang="ar-SA" dirty="0"/>
              <a:t>ستتناول هذه الوحدة تدريب طفايات الحريق للمصرح لهم باستخدامها</a:t>
            </a:r>
            <a:endParaRPr lang="en-US" dirty="0"/>
          </a:p>
          <a:p>
            <a:pPr algn="r" rtl="1"/>
            <a:endParaRPr lang="en-US" dirty="0"/>
          </a:p>
          <a:p>
            <a:pPr algn="r" rtl="1"/>
            <a:endParaRPr lang="en-US" dirty="0"/>
          </a:p>
          <a:p>
            <a:pPr algn="r" rtl="1"/>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nvGraphicFramePr>
        <p:xfrm>
          <a:off x="561701" y="2680426"/>
          <a:ext cx="11341826" cy="4084320"/>
        </p:xfrm>
        <a:graphic>
          <a:graphicData uri="http://schemas.openxmlformats.org/drawingml/2006/table">
            <a:tbl>
              <a:tblPr firstRow="1" bandRow="1">
                <a:tableStyleId>{073A0DAA-6AF3-43AB-8588-CEC1D06C72B9}</a:tableStyleId>
              </a:tblPr>
              <a:tblGrid>
                <a:gridCol w="3040380">
                  <a:extLst>
                    <a:ext uri="{9D8B030D-6E8A-4147-A177-3AD203B41FA5}">
                      <a16:colId xmlns:a16="http://schemas.microsoft.com/office/drawing/2014/main" val="2685140335"/>
                    </a:ext>
                  </a:extLst>
                </a:gridCol>
                <a:gridCol w="193548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271780">
                <a:tc>
                  <a:txBody>
                    <a:bodyPr/>
                    <a:lstStyle/>
                    <a:p>
                      <a:pPr algn="r" rtl="1"/>
                      <a:r>
                        <a:rPr lang="ar-SA" sz="2000" dirty="0"/>
                        <a:t>الخيار الثالث</a:t>
                      </a:r>
                      <a:endParaRPr lang="en-US" sz="2000" dirty="0"/>
                    </a:p>
                  </a:txBody>
                  <a:tcPr/>
                </a:tc>
                <a:tc>
                  <a:txBody>
                    <a:bodyPr/>
                    <a:lstStyle/>
                    <a:p>
                      <a:pPr algn="r" rtl="1"/>
                      <a:r>
                        <a:rPr lang="ar-SA" sz="2000" dirty="0"/>
                        <a:t>الخيار الثاني</a:t>
                      </a:r>
                      <a:endParaRPr lang="en-US" sz="2000" dirty="0"/>
                    </a:p>
                  </a:txBody>
                  <a:tcPr/>
                </a:tc>
                <a:tc>
                  <a:txBody>
                    <a:bodyPr/>
                    <a:lstStyle/>
                    <a:p>
                      <a:pPr algn="r" rtl="1"/>
                      <a:r>
                        <a:rPr lang="ar-SA" sz="2000" dirty="0"/>
                        <a:t>الخيار الاول</a:t>
                      </a:r>
                      <a:endParaRPr lang="en-US" sz="2000" dirty="0"/>
                    </a:p>
                  </a:txBody>
                  <a:tcPr/>
                </a:tc>
                <a:tc>
                  <a:txBody>
                    <a:bodyPr/>
                    <a:lstStyle/>
                    <a:p>
                      <a:pPr algn="r" rtl="1"/>
                      <a:endParaRPr lang="en-US" sz="2000" dirty="0"/>
                    </a:p>
                  </a:txBody>
                  <a:tcPr/>
                </a:tc>
                <a:extLst>
                  <a:ext uri="{0D108BD9-81ED-4DB2-BD59-A6C34878D82A}">
                    <a16:rowId xmlns:a16="http://schemas.microsoft.com/office/drawing/2014/main" val="1575357139"/>
                  </a:ext>
                </a:extLst>
              </a:tr>
              <a:tr h="370840">
                <a:tc>
                  <a:txBody>
                    <a:bodyPr/>
                    <a:lstStyle/>
                    <a:p>
                      <a:pPr algn="r" rtl="1"/>
                      <a:r>
                        <a:rPr lang="ar-SA" sz="2000" dirty="0"/>
                        <a:t>جميع الموظفين</a:t>
                      </a:r>
                      <a:endParaRPr lang="en-US" sz="2000" dirty="0"/>
                    </a:p>
                  </a:txBody>
                  <a:tcPr/>
                </a:tc>
                <a:tc>
                  <a:txBody>
                    <a:bodyPr/>
                    <a:lstStyle/>
                    <a:p>
                      <a:pPr algn="r" rtl="1"/>
                      <a:r>
                        <a:rPr lang="ar-SA" sz="2000" dirty="0"/>
                        <a:t>الموظفين المعينين فقط</a:t>
                      </a:r>
                      <a:endParaRPr lang="en-US" sz="2000" dirty="0"/>
                    </a:p>
                  </a:txBody>
                  <a:tcPr/>
                </a:tc>
                <a:tc>
                  <a:txBody>
                    <a:bodyPr/>
                    <a:lstStyle/>
                    <a:p>
                      <a:pPr algn="r" rtl="1"/>
                      <a:r>
                        <a:rPr lang="ar-SA" sz="2000" dirty="0"/>
                        <a:t>لا أحد</a:t>
                      </a:r>
                      <a:endParaRPr lang="en-US" sz="2000" dirty="0"/>
                    </a:p>
                  </a:txBody>
                  <a:tcPr/>
                </a:tc>
                <a:tc>
                  <a:txBody>
                    <a:bodyPr/>
                    <a:lstStyle/>
                    <a:p>
                      <a:pPr algn="r" rtl="1"/>
                      <a:r>
                        <a:rPr lang="ar-SA" sz="2000" dirty="0"/>
                        <a:t>من يستخدم طفايات الحريق</a:t>
                      </a:r>
                      <a:endParaRPr lang="en-US" sz="2000" dirty="0"/>
                    </a:p>
                  </a:txBody>
                  <a:tcPr/>
                </a:tc>
                <a:extLst>
                  <a:ext uri="{0D108BD9-81ED-4DB2-BD59-A6C34878D82A}">
                    <a16:rowId xmlns:a16="http://schemas.microsoft.com/office/drawing/2014/main" val="1255699995"/>
                  </a:ext>
                </a:extLst>
              </a:tr>
              <a:tr h="370840">
                <a:tc>
                  <a:txBody>
                    <a:bodyPr/>
                    <a:lstStyle/>
                    <a:p>
                      <a:pPr algn="r" rtl="1"/>
                      <a:r>
                        <a:rPr lang="ar-SA" sz="2000" dirty="0"/>
                        <a:t>جميع غير المصرح لهم</a:t>
                      </a:r>
                      <a:endParaRPr lang="en-US" sz="2000" dirty="0"/>
                    </a:p>
                  </a:txBody>
                  <a:tcPr/>
                </a:tc>
                <a:tc>
                  <a:txBody>
                    <a:bodyPr/>
                    <a:lstStyle/>
                    <a:p>
                      <a:pPr algn="r" rtl="1"/>
                      <a:r>
                        <a:rPr lang="ar-SA" sz="2000" dirty="0"/>
                        <a:t>كل الآخرين غير المصرح لهم</a:t>
                      </a:r>
                      <a:endParaRPr lang="en-US" sz="2000" dirty="0"/>
                    </a:p>
                  </a:txBody>
                  <a:tcPr/>
                </a:tc>
                <a:tc>
                  <a:txBody>
                    <a:bodyPr/>
                    <a:lstStyle/>
                    <a:p>
                      <a:pPr algn="r" rtl="1"/>
                      <a:r>
                        <a:rPr lang="ar-SA" sz="2000" dirty="0"/>
                        <a:t>الجميع</a:t>
                      </a:r>
                      <a:endParaRPr lang="en-US" sz="2000" dirty="0"/>
                    </a:p>
                  </a:txBody>
                  <a:tcPr/>
                </a:tc>
                <a:tc>
                  <a:txBody>
                    <a:bodyPr/>
                    <a:lstStyle/>
                    <a:p>
                      <a:pPr algn="r" rtl="1"/>
                      <a:r>
                        <a:rPr lang="ar-SA" sz="2000" dirty="0"/>
                        <a:t>من يطبق الاخلاء</a:t>
                      </a:r>
                      <a:endParaRPr lang="en-US" sz="2000" dirty="0"/>
                    </a:p>
                  </a:txBody>
                  <a:tcPr/>
                </a:tc>
                <a:extLst>
                  <a:ext uri="{0D108BD9-81ED-4DB2-BD59-A6C34878D82A}">
                    <a16:rowId xmlns:a16="http://schemas.microsoft.com/office/drawing/2014/main" val="3559181219"/>
                  </a:ext>
                </a:extLst>
              </a:tr>
              <a:tr h="137523">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tc>
                  <a:txBody>
                    <a:bodyPr/>
                    <a:lstStyle/>
                    <a:p>
                      <a:pPr algn="r" rtl="1"/>
                      <a:endParaRPr lang="en-US" sz="6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pPr algn="r" rtl="1"/>
                      <a:r>
                        <a:rPr lang="ar-SA" sz="2000" dirty="0"/>
                        <a:t>نعم</a:t>
                      </a:r>
                      <a:endParaRPr lang="en-US" sz="2000" dirty="0"/>
                    </a:p>
                  </a:txBody>
                  <a:tcPr/>
                </a:tc>
                <a:tc>
                  <a:txBody>
                    <a:bodyPr/>
                    <a:lstStyle/>
                    <a:p>
                      <a:pPr algn="r" rtl="1"/>
                      <a:r>
                        <a:rPr lang="ar-SA" sz="2000" dirty="0"/>
                        <a:t>نعم</a:t>
                      </a:r>
                      <a:endParaRPr lang="en-US" sz="2000" dirty="0"/>
                    </a:p>
                  </a:txBody>
                  <a:tcPr/>
                </a:tc>
                <a:tc>
                  <a:txBody>
                    <a:bodyPr/>
                    <a:lstStyle/>
                    <a:p>
                      <a:pPr algn="r" rtl="1"/>
                      <a:r>
                        <a:rPr lang="ar-SA" sz="2000" dirty="0"/>
                        <a:t>نعم</a:t>
                      </a:r>
                      <a:endParaRPr lang="en-US" sz="2000" dirty="0"/>
                    </a:p>
                  </a:txBody>
                  <a:tcPr/>
                </a:tc>
                <a:tc>
                  <a:txBody>
                    <a:bodyPr/>
                    <a:lstStyle/>
                    <a:p>
                      <a:pPr algn="r" rtl="1"/>
                      <a:r>
                        <a:rPr lang="ar-SA" sz="2000" dirty="0"/>
                        <a:t>(</a:t>
                      </a:r>
                      <a:r>
                        <a:rPr lang="en-US" sz="2000" dirty="0"/>
                        <a:t>EAP</a:t>
                      </a:r>
                      <a:r>
                        <a:rPr lang="ar-SA" sz="2000" dirty="0"/>
                        <a:t>) مكافحة الحريق ، و الزامية التدريب؟</a:t>
                      </a:r>
                      <a:endParaRPr lang="en-US" sz="2000" dirty="0"/>
                    </a:p>
                  </a:txBody>
                  <a:tcPr/>
                </a:tc>
                <a:extLst>
                  <a:ext uri="{0D108BD9-81ED-4DB2-BD59-A6C34878D82A}">
                    <a16:rowId xmlns:a16="http://schemas.microsoft.com/office/drawing/2014/main" val="1009911745"/>
                  </a:ext>
                </a:extLst>
              </a:tr>
              <a:tr h="370840">
                <a:tc>
                  <a:txBody>
                    <a:bodyPr/>
                    <a:lstStyle/>
                    <a:p>
                      <a:pPr algn="r" rtl="1"/>
                      <a:r>
                        <a:rPr lang="ar-SA" sz="2000" dirty="0"/>
                        <a:t>جميع الموظفين يجب تدريبهم سنوياً</a:t>
                      </a:r>
                      <a:endParaRPr lang="en-US" sz="2000" dirty="0"/>
                    </a:p>
                  </a:txBody>
                  <a:tcPr/>
                </a:tc>
                <a:tc>
                  <a:txBody>
                    <a:bodyPr/>
                    <a:lstStyle/>
                    <a:p>
                      <a:pPr algn="r" rtl="1"/>
                      <a:r>
                        <a:rPr lang="ar-SA" sz="2000" dirty="0"/>
                        <a:t>جميع الموظفين المعينين يجب تدريبهم سنوياً</a:t>
                      </a:r>
                      <a:endParaRPr lang="en-US" sz="2000" dirty="0"/>
                    </a:p>
                  </a:txBody>
                  <a:tcPr/>
                </a:tc>
                <a:tc>
                  <a:txBody>
                    <a:bodyPr/>
                    <a:lstStyle/>
                    <a:p>
                      <a:pPr algn="r" rtl="1"/>
                      <a:r>
                        <a:rPr lang="ar-SA" sz="2000" dirty="0"/>
                        <a:t>لا</a:t>
                      </a:r>
                      <a:endParaRPr lang="en-US" sz="2000" dirty="0"/>
                    </a:p>
                  </a:txBody>
                  <a:tcPr/>
                </a:tc>
                <a:tc>
                  <a:txBody>
                    <a:bodyPr/>
                    <a:lstStyle/>
                    <a:p>
                      <a:pPr algn="r" rtl="1"/>
                      <a:r>
                        <a:rPr lang="ar-SA" sz="2000" dirty="0"/>
                        <a:t>تدريب الموظفين على استخدام طفايات الحريق</a:t>
                      </a:r>
                      <a:endParaRPr lang="en-US" sz="2000" dirty="0"/>
                    </a:p>
                  </a:txBody>
                  <a:tcPr/>
                </a:tc>
                <a:extLst>
                  <a:ext uri="{0D108BD9-81ED-4DB2-BD59-A6C34878D82A}">
                    <a16:rowId xmlns:a16="http://schemas.microsoft.com/office/drawing/2014/main" val="2141489046"/>
                  </a:ext>
                </a:extLst>
              </a:tr>
              <a:tr h="370840">
                <a:tc gridSpan="3">
                  <a:txBody>
                    <a:bodyPr/>
                    <a:lstStyle/>
                    <a:p>
                      <a:pPr algn="r" rtl="1"/>
                      <a:r>
                        <a:rPr lang="ar-SA" sz="2000" dirty="0"/>
                        <a:t>يجب فحص و اختبار و صيانة طفايات الحريق </a:t>
                      </a:r>
                      <a:endParaRPr lang="en-US" sz="2000" dirty="0"/>
                    </a:p>
                  </a:txBody>
                  <a:tcPr/>
                </a:tc>
                <a:tc hMerge="1">
                  <a:txBody>
                    <a:bodyPr/>
                    <a:lstStyle/>
                    <a:p>
                      <a:pPr algn="r" rtl="1"/>
                      <a:r>
                        <a:rPr lang="ar-SA" sz="2000" dirty="0"/>
                        <a:t>متطلبات اضافية</a:t>
                      </a:r>
                      <a:endParaRPr lang="en-US" sz="2000" dirty="0"/>
                    </a:p>
                  </a:txBody>
                  <a:tcPr/>
                </a:tc>
                <a:tc hMerge="1">
                  <a:txBody>
                    <a:bodyPr/>
                    <a:lstStyle/>
                    <a:p>
                      <a:endParaRPr lang="en-US"/>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متطلبات اضافية</a:t>
                      </a:r>
                      <a:endParaRPr lang="en-US" sz="2000"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0" y="0"/>
            <a:ext cx="1240971" cy="2150264"/>
          </a:xfrm>
          <a:prstGeom prst="rect">
            <a:avLst/>
          </a:prstGeom>
        </p:spPr>
      </p:pic>
      <p:sp>
        <p:nvSpPr>
          <p:cNvPr id="7" name="Rectangle: Rounded Corners 3" descr="The red box shown indicates that Fire Extinguisher training applies to Options 2 and 3 only. Option 1 says that everyone evacuates and nobody fights a fire.">
            <a:extLst>
              <a:ext uri="{FF2B5EF4-FFF2-40B4-BE49-F238E27FC236}">
                <a16:creationId xmlns:a16="http://schemas.microsoft.com/office/drawing/2014/main" id="{21B67923-03C7-824E-A3D8-6453236313A6}"/>
              </a:ext>
            </a:extLst>
          </p:cNvPr>
          <p:cNvSpPr/>
          <p:nvPr/>
        </p:nvSpPr>
        <p:spPr>
          <a:xfrm>
            <a:off x="288474" y="2413407"/>
            <a:ext cx="5533828" cy="43513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a:p>
        </p:txBody>
      </p:sp>
    </p:spTree>
    <p:extLst>
      <p:ext uri="{BB962C8B-B14F-4D97-AF65-F5344CB8AC3E}">
        <p14:creationId xmlns:p14="http://schemas.microsoft.com/office/powerpoint/2010/main" val="508635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ctr"/>
            <a:r>
              <a:rPr lang="ar-SA" dirty="0"/>
              <a:t>مصطلحات</a:t>
            </a:r>
            <a:endParaRPr lang="en-US" dirty="0"/>
          </a:p>
        </p:txBody>
      </p:sp>
      <p:sp>
        <p:nvSpPr>
          <p:cNvPr id="4" name="Content Placeholder 3">
            <a:extLst>
              <a:ext uri="{FF2B5EF4-FFF2-40B4-BE49-F238E27FC236}">
                <a16:creationId xmlns:a16="http://schemas.microsoft.com/office/drawing/2014/main" id="{E7BC101C-3059-A020-2642-C72198BF369A}"/>
              </a:ext>
            </a:extLst>
          </p:cNvPr>
          <p:cNvSpPr>
            <a:spLocks noGrp="1"/>
          </p:cNvSpPr>
          <p:nvPr>
            <p:ph sz="half" idx="1"/>
          </p:nvPr>
        </p:nvSpPr>
        <p:spPr>
          <a:xfrm>
            <a:off x="401782" y="1825625"/>
            <a:ext cx="5618018" cy="4351338"/>
          </a:xfrm>
        </p:spPr>
        <p:txBody>
          <a:bodyPr>
            <a:normAutofit/>
          </a:bodyPr>
          <a:lstStyle/>
          <a:p>
            <a:pPr marL="0" indent="0" algn="r" rtl="1">
              <a:buNone/>
            </a:pPr>
            <a:r>
              <a:rPr lang="en-US" dirty="0"/>
              <a:t>		</a:t>
            </a:r>
            <a:r>
              <a:rPr lang="ar-SA" dirty="0"/>
              <a:t>     </a:t>
            </a:r>
            <a:r>
              <a:rPr lang="en-US" dirty="0"/>
              <a:t>OSHA</a:t>
            </a:r>
          </a:p>
          <a:p>
            <a:pPr algn="r" rtl="1"/>
            <a:r>
              <a:rPr lang="ar-SA" altLang="en-US" u="sng" dirty="0">
                <a:solidFill>
                  <a:srgbClr val="FF0000"/>
                </a:solidFill>
              </a:rPr>
              <a:t>"حريق المرحلة الأولية</a:t>
            </a:r>
            <a:r>
              <a:rPr lang="ar-SA" altLang="en-US" dirty="0"/>
              <a:t>" يعني حريقًا في المرحلة الأولية أو الأولى ويمكن التحكم فيه أو إخماده بواسطة طفايات حريق محمولة ، أو أنابيب الاطفاء من الفئة الثانية ، أو أنظمة خراطيم صغيرة دون الحاجة إلى ملابس واقية أو جهاز تنفس.</a:t>
            </a:r>
            <a:endParaRPr lang="en-US" dirty="0"/>
          </a:p>
        </p:txBody>
      </p:sp>
      <p:sp>
        <p:nvSpPr>
          <p:cNvPr id="5" name="Content Placeholder 4">
            <a:extLst>
              <a:ext uri="{FF2B5EF4-FFF2-40B4-BE49-F238E27FC236}">
                <a16:creationId xmlns:a16="http://schemas.microsoft.com/office/drawing/2014/main" id="{37ED2FE9-D868-2966-09C4-74FF3F07D5CC}"/>
              </a:ext>
            </a:extLst>
          </p:cNvPr>
          <p:cNvSpPr>
            <a:spLocks noGrp="1"/>
          </p:cNvSpPr>
          <p:nvPr>
            <p:ph sz="half" idx="2"/>
          </p:nvPr>
        </p:nvSpPr>
        <p:spPr>
          <a:xfrm>
            <a:off x="6172200" y="1825625"/>
            <a:ext cx="5514584" cy="4351338"/>
          </a:xfrm>
        </p:spPr>
        <p:txBody>
          <a:bodyPr>
            <a:normAutofit/>
          </a:bodyPr>
          <a:lstStyle/>
          <a:p>
            <a:pPr marL="0" indent="0" algn="r" rtl="1">
              <a:buNone/>
            </a:pPr>
            <a:r>
              <a:rPr lang="en-US" dirty="0"/>
              <a:t>		</a:t>
            </a:r>
            <a:r>
              <a:rPr lang="ar-SA" dirty="0"/>
              <a:t>    </a:t>
            </a:r>
            <a:r>
              <a:rPr lang="en-US" dirty="0"/>
              <a:t>NFPA</a:t>
            </a:r>
          </a:p>
          <a:p>
            <a:pPr algn="r" rtl="1"/>
            <a:r>
              <a:rPr lang="ar-SA" altLang="en-US" u="sng" dirty="0">
                <a:solidFill>
                  <a:srgbClr val="FF0000"/>
                </a:solidFill>
              </a:rPr>
              <a:t>"حريق المرحلة الأولية"</a:t>
            </a:r>
            <a:r>
              <a:rPr lang="ar-SA" altLang="en-US" dirty="0"/>
              <a:t> يتعدى الحريق المرحلة الأولية عندما يلزم استخدام ملابس واقية حرارية أو جهاز تنفس مستقل ...</a:t>
            </a:r>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1191490" y="89703"/>
            <a:ext cx="10515600" cy="1325563"/>
          </a:xfrm>
        </p:spPr>
        <p:txBody>
          <a:bodyPr/>
          <a:lstStyle/>
          <a:p>
            <a:pPr algn="r" rtl="1"/>
            <a:r>
              <a:rPr lang="ar-SA" dirty="0"/>
              <a:t>مثلث الحريق: الحريق يحتاج ٣ عناصر</a:t>
            </a:r>
            <a:endParaRPr lang="en-US" dirty="0"/>
          </a:p>
        </p:txBody>
      </p:sp>
      <p:sp>
        <p:nvSpPr>
          <p:cNvPr id="4" name="Content Placeholder 3">
            <a:extLst>
              <a:ext uri="{FF2B5EF4-FFF2-40B4-BE49-F238E27FC236}">
                <a16:creationId xmlns:a16="http://schemas.microsoft.com/office/drawing/2014/main" id="{2A1AC21B-5ACE-02A7-DABD-F56AD01D61EC}"/>
              </a:ext>
            </a:extLst>
          </p:cNvPr>
          <p:cNvSpPr>
            <a:spLocks noGrp="1"/>
          </p:cNvSpPr>
          <p:nvPr>
            <p:ph sz="half" idx="1"/>
          </p:nvPr>
        </p:nvSpPr>
        <p:spPr>
          <a:xfrm>
            <a:off x="729738" y="1318898"/>
            <a:ext cx="6684614" cy="4824557"/>
          </a:xfrm>
        </p:spPr>
        <p:txBody>
          <a:bodyPr>
            <a:noAutofit/>
          </a:bodyPr>
          <a:lstStyle/>
          <a:p>
            <a:pPr marL="0" indent="0" algn="r" rtl="1" eaLnBrk="1" fontAlgn="auto" hangingPunct="1">
              <a:spcAft>
                <a:spcPts val="1200"/>
              </a:spcAft>
              <a:buFont typeface="Arial" panose="020B0604020202020204" pitchFamily="34" charset="0"/>
              <a:buNone/>
              <a:defRPr/>
            </a:pPr>
            <a:r>
              <a:rPr lang="ar-SA" b="1" dirty="0"/>
              <a:t>الحريق يحتاج ٣ عناصر</a:t>
            </a:r>
            <a:endParaRPr lang="en-US" b="1" dirty="0"/>
          </a:p>
          <a:p>
            <a:pPr algn="r" rtl="1">
              <a:spcAft>
                <a:spcPts val="1200"/>
              </a:spcAft>
              <a:defRPr/>
            </a:pPr>
            <a:r>
              <a:rPr lang="ar-SA" b="1" dirty="0"/>
              <a:t>اذا فقدت واحدة ، لا يمكن للحريق ان ينجو</a:t>
            </a:r>
            <a:endParaRPr lang="en-US" sz="1000" b="1" dirty="0"/>
          </a:p>
          <a:p>
            <a:pPr marL="514350" indent="-514350" algn="r" rtl="1" eaLnBrk="1" fontAlgn="auto" hangingPunct="1">
              <a:spcAft>
                <a:spcPts val="1200"/>
              </a:spcAft>
              <a:buFont typeface="+mj-lt"/>
              <a:buAutoNum type="arabicPeriod"/>
              <a:defRPr/>
            </a:pPr>
            <a:r>
              <a:rPr lang="ar-SA" b="1" dirty="0"/>
              <a:t>الوقود: </a:t>
            </a:r>
            <a:r>
              <a:rPr lang="ar-SA" dirty="0"/>
              <a:t>بدون وقود سيتوقف حريق.</a:t>
            </a:r>
          </a:p>
          <a:p>
            <a:pPr marL="514350" indent="-514350" algn="r" rtl="1" eaLnBrk="1" fontAlgn="auto" hangingPunct="1">
              <a:spcAft>
                <a:spcPts val="1200"/>
              </a:spcAft>
              <a:buFont typeface="+mj-lt"/>
              <a:buAutoNum type="arabicPeriod"/>
              <a:defRPr/>
            </a:pPr>
            <a:r>
              <a:rPr lang="ar-SA" b="1" dirty="0"/>
              <a:t>الأوكسجين</a:t>
            </a:r>
            <a:r>
              <a:rPr lang="ar-SA" dirty="0"/>
              <a:t>: بدون كمية كافية من </a:t>
            </a:r>
            <a:r>
              <a:rPr lang="ar-SA" u="sng" dirty="0"/>
              <a:t>الأوكسجين</a:t>
            </a:r>
            <a:r>
              <a:rPr lang="ar-SA" dirty="0"/>
              <a:t> ، لا يمكن أن تبدأ النار ولا يمكن أن تستمر.</a:t>
            </a:r>
          </a:p>
          <a:p>
            <a:pPr marL="514350" indent="-514350" algn="r" rtl="1" eaLnBrk="1" fontAlgn="auto" hangingPunct="1">
              <a:spcAft>
                <a:spcPts val="1200"/>
              </a:spcAft>
              <a:buFont typeface="+mj-lt"/>
              <a:buAutoNum type="arabicPeriod"/>
              <a:defRPr/>
            </a:pPr>
            <a:r>
              <a:rPr lang="ar-SA" b="1" dirty="0"/>
              <a:t>الحرارة: </a:t>
            </a:r>
            <a:r>
              <a:rPr lang="ar-SA" dirty="0"/>
              <a:t>بدون </a:t>
            </a:r>
            <a:r>
              <a:rPr lang="ar-SA" u="sng" dirty="0"/>
              <a:t>حرارة</a:t>
            </a:r>
            <a:r>
              <a:rPr lang="ar-SA" dirty="0"/>
              <a:t> كافية لا يمكن أن تبدأ النار ولا يمكن أن تستمر.</a:t>
            </a:r>
          </a:p>
          <a:p>
            <a:pPr marL="514350" indent="-514350" algn="r" rtl="1" eaLnBrk="1" fontAlgn="auto" hangingPunct="1">
              <a:spcAft>
                <a:spcPts val="1200"/>
              </a:spcAft>
              <a:buFont typeface="+mj-lt"/>
              <a:buAutoNum type="arabicPeriod"/>
              <a:defRPr/>
            </a:pPr>
            <a:r>
              <a:rPr lang="ar-SA" dirty="0"/>
              <a:t>استراتيجيتنا في استخدام مطفأة الحريق: قم بإزالة عنصر أو أكثر من العناصر قبل أن ينتشر الحريق و يخرج عن السيطرة.</a:t>
            </a:r>
            <a:endParaRPr lang="en-US" dirty="0"/>
          </a:p>
        </p:txBody>
      </p:sp>
      <p:pic>
        <p:nvPicPr>
          <p:cNvPr id="8" name="Content Placeholder 7" descr="The Fire Triangle shows that fire requires 1) fuel, 2) oxygen, and 3) heat in order to sustain a combustion reaction. 8kb jpg">
            <a:extLst>
              <a:ext uri="{FF2B5EF4-FFF2-40B4-BE49-F238E27FC236}">
                <a16:creationId xmlns:a16="http://schemas.microsoft.com/office/drawing/2014/main" id="{00BE8E59-2F04-DDE4-FA6E-7EE93401E2D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44257" y="2091494"/>
            <a:ext cx="3962833" cy="3874279"/>
          </a:xfrm>
        </p:spPr>
      </p:pic>
      <p:sp>
        <p:nvSpPr>
          <p:cNvPr id="3" name="TextBox 2">
            <a:extLst>
              <a:ext uri="{FF2B5EF4-FFF2-40B4-BE49-F238E27FC236}">
                <a16:creationId xmlns:a16="http://schemas.microsoft.com/office/drawing/2014/main" id="{A8CA4021-90D6-FB43-AF50-3D8EB2C2BA0C}"/>
              </a:ext>
            </a:extLst>
          </p:cNvPr>
          <p:cNvSpPr txBox="1"/>
          <p:nvPr/>
        </p:nvSpPr>
        <p:spPr>
          <a:xfrm rot="17946196">
            <a:off x="8294717" y="3910564"/>
            <a:ext cx="1449730" cy="461665"/>
          </a:xfrm>
          <a:prstGeom prst="rect">
            <a:avLst/>
          </a:prstGeom>
          <a:solidFill>
            <a:srgbClr val="821A17"/>
          </a:solidFill>
        </p:spPr>
        <p:txBody>
          <a:bodyPr wrap="square" rtlCol="0">
            <a:spAutoFit/>
          </a:bodyPr>
          <a:lstStyle/>
          <a:p>
            <a:pPr marL="0" algn="ctr" defTabSz="914400" rtl="1" eaLnBrk="1" latinLnBrk="0" hangingPunct="1"/>
            <a:r>
              <a:rPr lang="ar-SA" sz="2400" dirty="0">
                <a:solidFill>
                  <a:schemeClr val="bg1"/>
                </a:solidFill>
              </a:rPr>
              <a:t>حرارة</a:t>
            </a:r>
            <a:endParaRPr lang="en-US" sz="2400" dirty="0">
              <a:solidFill>
                <a:schemeClr val="bg1"/>
              </a:solidFill>
            </a:endParaRPr>
          </a:p>
        </p:txBody>
      </p:sp>
      <p:sp>
        <p:nvSpPr>
          <p:cNvPr id="5" name="TextBox 4">
            <a:extLst>
              <a:ext uri="{FF2B5EF4-FFF2-40B4-BE49-F238E27FC236}">
                <a16:creationId xmlns:a16="http://schemas.microsoft.com/office/drawing/2014/main" id="{5728641E-C0B5-1C45-B4DB-079BEAE08B23}"/>
              </a:ext>
            </a:extLst>
          </p:cNvPr>
          <p:cNvSpPr txBox="1"/>
          <p:nvPr/>
        </p:nvSpPr>
        <p:spPr>
          <a:xfrm rot="3588597">
            <a:off x="9374897" y="3797801"/>
            <a:ext cx="2441741" cy="461665"/>
          </a:xfrm>
          <a:prstGeom prst="rect">
            <a:avLst/>
          </a:prstGeom>
          <a:solidFill>
            <a:srgbClr val="5E2889"/>
          </a:solidFill>
        </p:spPr>
        <p:txBody>
          <a:bodyPr wrap="square" rtlCol="0">
            <a:spAutoFit/>
          </a:bodyPr>
          <a:lstStyle/>
          <a:p>
            <a:pPr marL="0" algn="ctr" defTabSz="914400" rtl="1" eaLnBrk="1" latinLnBrk="0" hangingPunct="1"/>
            <a:r>
              <a:rPr lang="ar-SA" sz="2400" dirty="0">
                <a:solidFill>
                  <a:schemeClr val="bg1"/>
                </a:solidFill>
              </a:rPr>
              <a:t>اوكسجين</a:t>
            </a:r>
            <a:endParaRPr lang="en-US" sz="2400" dirty="0">
              <a:solidFill>
                <a:schemeClr val="bg1"/>
              </a:solidFill>
            </a:endParaRPr>
          </a:p>
        </p:txBody>
      </p:sp>
      <p:sp>
        <p:nvSpPr>
          <p:cNvPr id="6" name="TextBox 5">
            <a:extLst>
              <a:ext uri="{FF2B5EF4-FFF2-40B4-BE49-F238E27FC236}">
                <a16:creationId xmlns:a16="http://schemas.microsoft.com/office/drawing/2014/main" id="{AB803C62-5CA9-324F-AC3C-D936AA027A15}"/>
              </a:ext>
            </a:extLst>
          </p:cNvPr>
          <p:cNvSpPr txBox="1"/>
          <p:nvPr/>
        </p:nvSpPr>
        <p:spPr>
          <a:xfrm>
            <a:off x="9019582" y="5199987"/>
            <a:ext cx="1576185" cy="400110"/>
          </a:xfrm>
          <a:prstGeom prst="rect">
            <a:avLst/>
          </a:prstGeom>
          <a:solidFill>
            <a:srgbClr val="84521D"/>
          </a:solidFill>
        </p:spPr>
        <p:txBody>
          <a:bodyPr wrap="square" rtlCol="0">
            <a:spAutoFit/>
          </a:bodyPr>
          <a:lstStyle/>
          <a:p>
            <a:pPr marL="0" algn="ctr" defTabSz="914400" rtl="1" eaLnBrk="1" latinLnBrk="0" hangingPunct="1"/>
            <a:r>
              <a:rPr lang="ar-SA" sz="2000" dirty="0">
                <a:solidFill>
                  <a:schemeClr val="bg1"/>
                </a:solidFill>
              </a:rPr>
              <a:t>الوقود</a:t>
            </a:r>
            <a:endParaRPr lang="en-US" sz="2000" dirty="0">
              <a:solidFill>
                <a:schemeClr val="bg1"/>
              </a:solidFill>
            </a:endParaRPr>
          </a:p>
        </p:txBody>
      </p:sp>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129598"/>
            <a:ext cx="10515600" cy="1325563"/>
          </a:xfrm>
        </p:spPr>
        <p:txBody>
          <a:bodyPr/>
          <a:lstStyle/>
          <a:p>
            <a:pPr algn="r" rtl="1"/>
            <a:r>
              <a:rPr lang="ar-SA" dirty="0"/>
              <a:t>فئات الحريق الخمسة</a:t>
            </a:r>
            <a:endParaRPr lang="en-US" dirty="0"/>
          </a:p>
        </p:txBody>
      </p:sp>
      <p:sp>
        <p:nvSpPr>
          <p:cNvPr id="4" name="TextBox 3">
            <a:extLst>
              <a:ext uri="{FF2B5EF4-FFF2-40B4-BE49-F238E27FC236}">
                <a16:creationId xmlns:a16="http://schemas.microsoft.com/office/drawing/2014/main" id="{25E6295B-D0C3-4DE9-CFE7-940CD9054AF4}"/>
              </a:ext>
            </a:extLst>
          </p:cNvPr>
          <p:cNvSpPr txBox="1"/>
          <p:nvPr/>
        </p:nvSpPr>
        <p:spPr>
          <a:xfrm>
            <a:off x="8917698" y="1963488"/>
            <a:ext cx="2850460" cy="523220"/>
          </a:xfrm>
          <a:prstGeom prst="rect">
            <a:avLst/>
          </a:prstGeom>
          <a:noFill/>
        </p:spPr>
        <p:txBody>
          <a:bodyPr wrap="none" rtlCol="0">
            <a:spAutoFit/>
          </a:bodyPr>
          <a:lstStyle/>
          <a:p>
            <a:pPr algn="r" rtl="1"/>
            <a:r>
              <a:rPr lang="ar-SA" sz="2800" u="sng" dirty="0"/>
              <a:t>ما الموجود في عمليتك؟</a:t>
            </a:r>
            <a:endParaRPr lang="en-US" sz="2800" u="sng" dirty="0"/>
          </a:p>
        </p:txBody>
      </p:sp>
      <p:graphicFrame>
        <p:nvGraphicFramePr>
          <p:cNvPr id="5" name="Table 5">
            <a:extLst>
              <a:ext uri="{FF2B5EF4-FFF2-40B4-BE49-F238E27FC236}">
                <a16:creationId xmlns:a16="http://schemas.microsoft.com/office/drawing/2014/main" id="{772CBA04-21BD-9DA8-2169-7AFE29121263}"/>
              </a:ext>
            </a:extLst>
          </p:cNvPr>
          <p:cNvGraphicFramePr>
            <a:graphicFrameLocks noGrp="1"/>
          </p:cNvGraphicFramePr>
          <p:nvPr>
            <p:extLst>
              <p:ext uri="{D42A27DB-BD31-4B8C-83A1-F6EECF244321}">
                <p14:modId xmlns:p14="http://schemas.microsoft.com/office/powerpoint/2010/main" val="1960524055"/>
              </p:ext>
            </p:extLst>
          </p:nvPr>
        </p:nvGraphicFramePr>
        <p:xfrm>
          <a:off x="423841" y="2629451"/>
          <a:ext cx="11344317" cy="2377440"/>
        </p:xfrm>
        <a:graphic>
          <a:graphicData uri="http://schemas.openxmlformats.org/drawingml/2006/table">
            <a:tbl>
              <a:tblPr firstRow="1" bandRow="1">
                <a:tableStyleId>{073A0DAA-6AF3-43AB-8588-CEC1D06C72B9}</a:tableStyleId>
              </a:tblPr>
              <a:tblGrid>
                <a:gridCol w="534626">
                  <a:extLst>
                    <a:ext uri="{9D8B030D-6E8A-4147-A177-3AD203B41FA5}">
                      <a16:colId xmlns:a16="http://schemas.microsoft.com/office/drawing/2014/main" val="4262134067"/>
                    </a:ext>
                  </a:extLst>
                </a:gridCol>
                <a:gridCol w="536036">
                  <a:extLst>
                    <a:ext uri="{9D8B030D-6E8A-4147-A177-3AD203B41FA5}">
                      <a16:colId xmlns:a16="http://schemas.microsoft.com/office/drawing/2014/main" val="1190307809"/>
                    </a:ext>
                  </a:extLst>
                </a:gridCol>
                <a:gridCol w="8041383">
                  <a:extLst>
                    <a:ext uri="{9D8B030D-6E8A-4147-A177-3AD203B41FA5}">
                      <a16:colId xmlns:a16="http://schemas.microsoft.com/office/drawing/2014/main" val="2130582301"/>
                    </a:ext>
                  </a:extLst>
                </a:gridCol>
                <a:gridCol w="2232272">
                  <a:extLst>
                    <a:ext uri="{9D8B030D-6E8A-4147-A177-3AD203B41FA5}">
                      <a16:colId xmlns:a16="http://schemas.microsoft.com/office/drawing/2014/main" val="1848292278"/>
                    </a:ext>
                  </a:extLst>
                </a:gridCol>
              </a:tblGrid>
              <a:tr h="370840">
                <a:tc>
                  <a:txBody>
                    <a:bodyPr/>
                    <a:lstStyle/>
                    <a:p>
                      <a:pPr algn="r" rtl="1"/>
                      <a:r>
                        <a:rPr lang="ar-SA" sz="2000" u="sng" dirty="0">
                          <a:solidFill>
                            <a:schemeClr val="tx1"/>
                          </a:solidFill>
                        </a:rPr>
                        <a:t>لا</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2000" u="sng" dirty="0">
                          <a:solidFill>
                            <a:schemeClr val="tx1"/>
                          </a:solidFill>
                        </a:rPr>
                        <a:t>نعم</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2000" u="sng" dirty="0">
                          <a:solidFill>
                            <a:schemeClr val="tx1"/>
                          </a:solidFill>
                        </a:rPr>
                        <a:t>المواد</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2000" u="sng" dirty="0">
                          <a:solidFill>
                            <a:schemeClr val="tx1"/>
                          </a:solidFill>
                        </a:rPr>
                        <a:t>فئة الحريق</a:t>
                      </a:r>
                      <a:endParaRPr lang="en-US" sz="2000" u="sng"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026169"/>
                  </a:ext>
                </a:extLst>
              </a:tr>
              <a:tr h="370840">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المواد القابلة للاشتعال (الخشب والقماش والورق والمطاط والعديد من أنواع البلاستيك)</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حريق فئة (</a:t>
                      </a:r>
                      <a:r>
                        <a:rPr lang="ar-SA" sz="2000" dirty="0" err="1"/>
                        <a:t>أ</a:t>
                      </a:r>
                      <a:r>
                        <a:rPr lang="ar-SA" sz="2000" dirty="0"/>
                        <a:t>)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285015"/>
                  </a:ext>
                </a:extLst>
              </a:tr>
              <a:tr h="370840">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2000" dirty="0"/>
                        <a:t>السوائل القابلة للاشتعال (البنزين والكيروسين </a:t>
                      </a:r>
                      <a:r>
                        <a:rPr lang="ar-SA" sz="2000" dirty="0" err="1"/>
                        <a:t>والبروبان</a:t>
                      </a:r>
                      <a:r>
                        <a:rPr lang="ar-SA" sz="2000" dirty="0"/>
                        <a:t> والكحول)</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r>
                        <a:rPr lang="ar-SA" sz="2000" dirty="0">
                          <a:solidFill>
                            <a:schemeClr val="tx1"/>
                          </a:solidFill>
                        </a:rPr>
                        <a:t>حريق فئة (ب)</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28539"/>
                  </a:ext>
                </a:extLst>
              </a:tr>
              <a:tr h="370840">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المعدات الكهربائية</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حريق فئة (</a:t>
                      </a:r>
                      <a:r>
                        <a:rPr lang="ar-SA" sz="2000" dirty="0" err="1"/>
                        <a:t>ج</a:t>
                      </a:r>
                      <a:r>
                        <a:rPr lang="ar-SA" sz="2000" dirty="0"/>
                        <a:t>)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392635"/>
                  </a:ext>
                </a:extLst>
              </a:tr>
              <a:tr h="370840">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المعادن (المغنيسيوم والصوديوم والليثيوم)</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حريق فئة (د)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329284"/>
                  </a:ext>
                </a:extLst>
              </a:tr>
              <a:tr h="370840">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rtl="1"/>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شحم / زيوت طبخ</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2000" dirty="0"/>
                        <a:t>حريق فئة (ك) (المطبخ)</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900"/>
                  </a:ext>
                </a:extLst>
              </a:tr>
            </a:tbl>
          </a:graphicData>
        </a:graphic>
      </p:graphicFrame>
      <p:sp>
        <p:nvSpPr>
          <p:cNvPr id="3" name="TextBox 2">
            <a:extLst>
              <a:ext uri="{FF2B5EF4-FFF2-40B4-BE49-F238E27FC236}">
                <a16:creationId xmlns:a16="http://schemas.microsoft.com/office/drawing/2014/main" id="{58600386-3D23-7EF5-0D27-1C40B27EA892}"/>
              </a:ext>
            </a:extLst>
          </p:cNvPr>
          <p:cNvSpPr txBox="1"/>
          <p:nvPr/>
        </p:nvSpPr>
        <p:spPr>
          <a:xfrm>
            <a:off x="5065682" y="5657961"/>
            <a:ext cx="6702476" cy="523220"/>
          </a:xfrm>
          <a:prstGeom prst="rect">
            <a:avLst/>
          </a:prstGeom>
          <a:noFill/>
        </p:spPr>
        <p:txBody>
          <a:bodyPr wrap="none" rtlCol="0">
            <a:spAutoFit/>
          </a:bodyPr>
          <a:lstStyle/>
          <a:p>
            <a:pPr algn="r" rtl="1"/>
            <a:r>
              <a:rPr lang="ar-SA" sz="2800" u="sng" dirty="0"/>
              <a:t>ما مدى احتمالية وجود كل منها في معظم شاحنات الطعام؟</a:t>
            </a:r>
            <a:endParaRPr lang="en-US" sz="2800" u="sng" dirty="0"/>
          </a:p>
        </p:txBody>
      </p:sp>
      <p:pic>
        <p:nvPicPr>
          <p:cNvPr id="14" name="Picture 13" descr="OSHA Youth Restaurant 19 kb jpg">
            <a:extLst>
              <a:ext uri="{FF2B5EF4-FFF2-40B4-BE49-F238E27FC236}">
                <a16:creationId xmlns:a16="http://schemas.microsoft.com/office/drawing/2014/main" id="{C88F8539-F24D-00D0-74EE-BCCB6078E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519" y="129598"/>
            <a:ext cx="3009900" cy="2095500"/>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Lst>
          </p:cNvPr>
          <p:cNvSpPr>
            <a:spLocks noGrp="1"/>
          </p:cNvSpPr>
          <p:nvPr>
            <p:ph type="title"/>
          </p:nvPr>
        </p:nvSpPr>
        <p:spPr/>
        <p:txBody>
          <a:bodyPr/>
          <a:lstStyle/>
          <a:p>
            <a:pPr algn="r" rtl="1"/>
            <a:r>
              <a:rPr lang="ar-SA" dirty="0"/>
              <a:t>أنواع طفايات الحريق</a:t>
            </a:r>
            <a:endParaRPr lang="en-US" dirty="0"/>
          </a:p>
        </p:txBody>
      </p:sp>
      <p:sp>
        <p:nvSpPr>
          <p:cNvPr id="3" name="Content Placeholder 2">
            <a:extLst>
              <a:ext uri="{FF2B5EF4-FFF2-40B4-BE49-F238E27FC236}">
                <a16:creationId xmlns:a16="http://schemas.microsoft.com/office/drawing/2014/main" id="{F8390300-97FF-D8CF-9BBB-0C2759B9DB57}"/>
              </a:ext>
            </a:extLst>
          </p:cNvPr>
          <p:cNvSpPr>
            <a:spLocks noGrp="1"/>
          </p:cNvSpPr>
          <p:nvPr>
            <p:ph sz="half" idx="1"/>
          </p:nvPr>
        </p:nvSpPr>
        <p:spPr>
          <a:xfrm>
            <a:off x="444137" y="1825624"/>
            <a:ext cx="6609806" cy="4803775"/>
          </a:xfrm>
        </p:spPr>
        <p:txBody>
          <a:bodyPr>
            <a:normAutofit/>
          </a:bodyPr>
          <a:lstStyle/>
          <a:p>
            <a:pPr algn="r" rtl="1"/>
            <a:r>
              <a:rPr lang="ar-SA" dirty="0"/>
              <a:t>يجب أن تكون طفايات الحريق مطابقة للمخاطر الموجودة</a:t>
            </a:r>
            <a:r>
              <a:rPr lang="en-US" dirty="0"/>
              <a:t>Types:</a:t>
            </a:r>
          </a:p>
          <a:p>
            <a:pPr lvl="1" algn="r" rtl="1"/>
            <a:r>
              <a:rPr lang="ar-SA" dirty="0"/>
              <a:t>الفئة </a:t>
            </a:r>
            <a:r>
              <a:rPr lang="ar-SA" dirty="0" err="1"/>
              <a:t>أ</a:t>
            </a:r>
            <a:r>
              <a:rPr lang="ar-SA" dirty="0"/>
              <a:t>- الخشب والورق والبلاستيك (الماء)</a:t>
            </a:r>
          </a:p>
          <a:p>
            <a:pPr lvl="1" algn="r" rtl="1"/>
            <a:r>
              <a:rPr lang="ar-SA" dirty="0"/>
              <a:t>فئة </a:t>
            </a:r>
            <a:r>
              <a:rPr lang="ar-SA" dirty="0" err="1"/>
              <a:t>أ</a:t>
            </a:r>
            <a:r>
              <a:rPr lang="ar-SA" dirty="0"/>
              <a:t> ب</a:t>
            </a:r>
            <a:r>
              <a:rPr lang="en-US" dirty="0"/>
              <a:t>- </a:t>
            </a:r>
            <a:r>
              <a:rPr lang="ar-SA" dirty="0"/>
              <a:t> الخشب والورق والمواد القابلة للاشتعال (</a:t>
            </a:r>
            <a:r>
              <a:rPr lang="en-US" dirty="0"/>
              <a:t>CO2</a:t>
            </a:r>
            <a:r>
              <a:rPr lang="ar-SA" dirty="0"/>
              <a:t>)</a:t>
            </a:r>
          </a:p>
          <a:p>
            <a:pPr lvl="1" algn="r" rtl="1"/>
            <a:r>
              <a:rPr lang="ar-SA" dirty="0"/>
              <a:t>الفئة ب </a:t>
            </a:r>
            <a:r>
              <a:rPr lang="ar-SA" dirty="0" err="1"/>
              <a:t>ج</a:t>
            </a:r>
            <a:r>
              <a:rPr lang="en-US" dirty="0"/>
              <a:t>- </a:t>
            </a:r>
            <a:r>
              <a:rPr lang="ar-SA" dirty="0"/>
              <a:t> المواد القابلة للاشتعال + الكهرباء (</a:t>
            </a:r>
            <a:r>
              <a:rPr lang="en-US" dirty="0"/>
              <a:t>CO2</a:t>
            </a:r>
            <a:r>
              <a:rPr lang="ar-SA" dirty="0"/>
              <a:t>)</a:t>
            </a:r>
          </a:p>
          <a:p>
            <a:pPr lvl="1" algn="r" rtl="1"/>
            <a:r>
              <a:rPr lang="ar-SA" dirty="0"/>
              <a:t>الفئة </a:t>
            </a:r>
            <a:r>
              <a:rPr lang="ar-SA" dirty="0" err="1"/>
              <a:t>أ</a:t>
            </a:r>
            <a:r>
              <a:rPr lang="ar-SA" dirty="0"/>
              <a:t> ب </a:t>
            </a:r>
            <a:r>
              <a:rPr lang="ar-SA" dirty="0" err="1"/>
              <a:t>ج</a:t>
            </a:r>
            <a:r>
              <a:rPr lang="ar-SA" dirty="0"/>
              <a:t> </a:t>
            </a:r>
            <a:r>
              <a:rPr lang="en-US" dirty="0"/>
              <a:t>- </a:t>
            </a:r>
            <a:r>
              <a:rPr lang="ar-SA" dirty="0"/>
              <a:t> متعدد الأغراض (مسحوق كيميائي)</a:t>
            </a:r>
          </a:p>
          <a:p>
            <a:pPr lvl="1" algn="r" rtl="1"/>
            <a:r>
              <a:rPr lang="ar-SA" dirty="0"/>
              <a:t>فئة ك</a:t>
            </a:r>
            <a:r>
              <a:rPr lang="en-US" dirty="0"/>
              <a:t>- </a:t>
            </a:r>
            <a:r>
              <a:rPr lang="ar-SA" dirty="0"/>
              <a:t> حرائق المطبخ (مادة كيميائية رطبة)</a:t>
            </a:r>
          </a:p>
          <a:p>
            <a:pPr lvl="1" algn="r" rtl="1"/>
            <a:r>
              <a:rPr lang="ar-SA" dirty="0"/>
              <a:t>فئة د</a:t>
            </a:r>
            <a:r>
              <a:rPr lang="en-US" dirty="0"/>
              <a:t>- </a:t>
            </a:r>
            <a:r>
              <a:rPr lang="ar-SA" dirty="0"/>
              <a:t> حرائق المعادن</a:t>
            </a:r>
          </a:p>
          <a:p>
            <a:pPr lvl="1" algn="r" rtl="1"/>
            <a:endParaRPr lang="en-US" dirty="0"/>
          </a:p>
          <a:p>
            <a:pPr algn="r" rtl="1"/>
            <a:r>
              <a:rPr lang="ar-SA" dirty="0"/>
              <a:t>تبسيط؟</a:t>
            </a:r>
            <a:endParaRPr lang="en-US" dirty="0"/>
          </a:p>
          <a:p>
            <a:pPr algn="r" rtl="1"/>
            <a:endParaRPr lang="en-US" dirty="0"/>
          </a:p>
        </p:txBody>
      </p:sp>
      <p:sp>
        <p:nvSpPr>
          <p:cNvPr id="5" name="Isosceles Triangle 4">
            <a:extLst>
              <a:ext uri="{FF2B5EF4-FFF2-40B4-BE49-F238E27FC236}">
                <a16:creationId xmlns:a16="http://schemas.microsoft.com/office/drawing/2014/main" id="{E46A4EDC-5D27-01CC-F4A2-E39781A859D5}"/>
              </a:ext>
            </a:extLst>
          </p:cNvPr>
          <p:cNvSpPr/>
          <p:nvPr/>
        </p:nvSpPr>
        <p:spPr>
          <a:xfrm>
            <a:off x="8120743" y="2309018"/>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7" name="Rectangle 6">
            <a:extLst>
              <a:ext uri="{FF2B5EF4-FFF2-40B4-BE49-F238E27FC236}">
                <a16:creationId xmlns:a16="http://schemas.microsoft.com/office/drawing/2014/main" id="{26664CF8-5F8E-6873-E155-A71102AD5956}"/>
              </a:ext>
            </a:extLst>
          </p:cNvPr>
          <p:cNvSpPr/>
          <p:nvPr/>
        </p:nvSpPr>
        <p:spPr>
          <a:xfrm>
            <a:off x="9397093" y="2309018"/>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8" name="Oval 7">
            <a:extLst>
              <a:ext uri="{FF2B5EF4-FFF2-40B4-BE49-F238E27FC236}">
                <a16:creationId xmlns:a16="http://schemas.microsoft.com/office/drawing/2014/main" id="{96C0C461-09ED-AA29-3975-288E953CEA5C}"/>
              </a:ext>
            </a:extLst>
          </p:cNvPr>
          <p:cNvSpPr/>
          <p:nvPr/>
        </p:nvSpPr>
        <p:spPr>
          <a:xfrm>
            <a:off x="10925447" y="2309018"/>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9" name="Star: 5 Points 8">
            <a:extLst>
              <a:ext uri="{FF2B5EF4-FFF2-40B4-BE49-F238E27FC236}">
                <a16:creationId xmlns:a16="http://schemas.microsoft.com/office/drawing/2014/main" id="{0307CBEE-234F-8D86-99B2-08BEEF62B807}"/>
              </a:ext>
            </a:extLst>
          </p:cNvPr>
          <p:cNvSpPr/>
          <p:nvPr/>
        </p:nvSpPr>
        <p:spPr>
          <a:xfrm>
            <a:off x="8606517" y="3832223"/>
            <a:ext cx="1276351" cy="111998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a:t>
            </a:r>
          </a:p>
        </p:txBody>
      </p:sp>
      <p:sp>
        <p:nvSpPr>
          <p:cNvPr id="10" name="Hexagon 9">
            <a:extLst>
              <a:ext uri="{FF2B5EF4-FFF2-40B4-BE49-F238E27FC236}">
                <a16:creationId xmlns:a16="http://schemas.microsoft.com/office/drawing/2014/main" id="{4C4AC8D0-4159-5EBC-418A-E99C104FAAB5}"/>
              </a:ext>
            </a:extLst>
          </p:cNvPr>
          <p:cNvSpPr/>
          <p:nvPr/>
        </p:nvSpPr>
        <p:spPr>
          <a:xfrm>
            <a:off x="10026015" y="383222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spTree>
    <p:extLst>
      <p:ext uri="{BB962C8B-B14F-4D97-AF65-F5344CB8AC3E}">
        <p14:creationId xmlns:p14="http://schemas.microsoft.com/office/powerpoint/2010/main" val="1757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 uri="{C183D7F6-B498-43B3-948B-1728B52AA6E4}">
                <adec:decorative xmlns:adec="http://schemas.microsoft.com/office/drawing/2017/decorative" val="0"/>
              </a:ext>
            </a:extLst>
          </p:cNvPr>
          <p:cNvSpPr>
            <a:spLocks noGrp="1"/>
          </p:cNvSpPr>
          <p:nvPr>
            <p:ph type="title"/>
          </p:nvPr>
        </p:nvSpPr>
        <p:spPr/>
        <p:txBody>
          <a:bodyPr/>
          <a:lstStyle/>
          <a:p>
            <a:pPr algn="r" rtl="1"/>
            <a:r>
              <a:rPr lang="ar-SA" dirty="0"/>
              <a:t>أنواع طفايات الحريق</a:t>
            </a:r>
            <a:endParaRPr lang="en-US" dirty="0"/>
          </a:p>
        </p:txBody>
      </p:sp>
      <p:sp>
        <p:nvSpPr>
          <p:cNvPr id="3" name="Content Placeholder 2">
            <a:extLst>
              <a:ext uri="{FF2B5EF4-FFF2-40B4-BE49-F238E27FC236}">
                <a16:creationId xmlns:a16="http://schemas.microsoft.com/office/drawing/2014/main" id="{F8390300-97FF-D8CF-9BBB-0C2759B9DB57}"/>
              </a:ext>
              <a:ext uri="{C183D7F6-B498-43B3-948B-1728B52AA6E4}">
                <adec:decorative xmlns:adec="http://schemas.microsoft.com/office/drawing/2017/decorative" val="0"/>
              </a:ext>
            </a:extLst>
          </p:cNvPr>
          <p:cNvSpPr>
            <a:spLocks noGrp="1"/>
          </p:cNvSpPr>
          <p:nvPr>
            <p:ph sz="half" idx="1"/>
          </p:nvPr>
        </p:nvSpPr>
        <p:spPr>
          <a:xfrm>
            <a:off x="444137" y="1825624"/>
            <a:ext cx="6471013" cy="4803775"/>
          </a:xfrm>
        </p:spPr>
        <p:txBody>
          <a:bodyPr>
            <a:normAutofit/>
          </a:bodyPr>
          <a:lstStyle/>
          <a:p>
            <a:pPr algn="r" rtl="1"/>
            <a:r>
              <a:rPr lang="ar-SA" dirty="0"/>
              <a:t>يجب أن تكون طفايات الحريق مطابقة للمخاطر الموجودة</a:t>
            </a:r>
          </a:p>
          <a:p>
            <a:pPr algn="r" rtl="1"/>
            <a:r>
              <a:rPr lang="ar-SA" dirty="0"/>
              <a:t>الأنواع:</a:t>
            </a:r>
            <a:endParaRPr lang="en-US" dirty="0"/>
          </a:p>
          <a:p>
            <a:pPr lvl="1" algn="r" rtl="1"/>
            <a:r>
              <a:rPr lang="ar-SA" dirty="0"/>
              <a:t>الفئة </a:t>
            </a:r>
            <a:r>
              <a:rPr lang="ar-SA" dirty="0" err="1"/>
              <a:t>أ</a:t>
            </a:r>
            <a:r>
              <a:rPr lang="ar-SA" dirty="0"/>
              <a:t>- الخشب والورق والبلاستيك (الماء)</a:t>
            </a:r>
          </a:p>
          <a:p>
            <a:pPr lvl="1" algn="r" rtl="1"/>
            <a:r>
              <a:rPr lang="ar-SA" dirty="0"/>
              <a:t>فئة </a:t>
            </a:r>
            <a:r>
              <a:rPr lang="ar-SA" dirty="0" err="1"/>
              <a:t>أ</a:t>
            </a:r>
            <a:r>
              <a:rPr lang="ar-SA" dirty="0"/>
              <a:t> ب</a:t>
            </a:r>
            <a:r>
              <a:rPr lang="en-US" dirty="0"/>
              <a:t>- </a:t>
            </a:r>
            <a:r>
              <a:rPr lang="ar-SA" dirty="0"/>
              <a:t> الخشب والورق والمواد القابلة للاشتعال (</a:t>
            </a:r>
            <a:r>
              <a:rPr lang="en-US" dirty="0"/>
              <a:t>CO2</a:t>
            </a:r>
            <a:r>
              <a:rPr lang="ar-SA" dirty="0"/>
              <a:t>)</a:t>
            </a:r>
          </a:p>
          <a:p>
            <a:pPr lvl="1" algn="r" rtl="1"/>
            <a:r>
              <a:rPr lang="ar-SA" dirty="0"/>
              <a:t>الفئة ب </a:t>
            </a:r>
            <a:r>
              <a:rPr lang="ar-SA" dirty="0" err="1"/>
              <a:t>ج</a:t>
            </a:r>
            <a:r>
              <a:rPr lang="en-US" dirty="0"/>
              <a:t>- </a:t>
            </a:r>
            <a:r>
              <a:rPr lang="ar-SA" dirty="0"/>
              <a:t> المواد القابلة للاشتعال + الكهرباء (</a:t>
            </a:r>
            <a:r>
              <a:rPr lang="en-US" dirty="0"/>
              <a:t>CO2</a:t>
            </a:r>
            <a:r>
              <a:rPr lang="ar-SA" dirty="0"/>
              <a:t>)</a:t>
            </a:r>
          </a:p>
          <a:p>
            <a:pPr lvl="1" algn="r" rtl="1"/>
            <a:r>
              <a:rPr lang="ar-SA" dirty="0"/>
              <a:t>الفئة </a:t>
            </a:r>
            <a:r>
              <a:rPr lang="ar-SA" dirty="0" err="1"/>
              <a:t>أ</a:t>
            </a:r>
            <a:r>
              <a:rPr lang="ar-SA" dirty="0"/>
              <a:t> ب </a:t>
            </a:r>
            <a:r>
              <a:rPr lang="ar-SA" dirty="0" err="1"/>
              <a:t>ج</a:t>
            </a:r>
            <a:r>
              <a:rPr lang="ar-SA" dirty="0"/>
              <a:t> </a:t>
            </a:r>
            <a:r>
              <a:rPr lang="en-US" dirty="0"/>
              <a:t>- </a:t>
            </a:r>
            <a:r>
              <a:rPr lang="ar-SA" dirty="0"/>
              <a:t> متعدد الأغراض (مسحوق كيميائي)</a:t>
            </a:r>
          </a:p>
          <a:p>
            <a:pPr lvl="1" algn="r" rtl="1"/>
            <a:r>
              <a:rPr lang="ar-SA" dirty="0"/>
              <a:t>فئة ك</a:t>
            </a:r>
            <a:r>
              <a:rPr lang="en-US" dirty="0"/>
              <a:t>- </a:t>
            </a:r>
            <a:r>
              <a:rPr lang="ar-SA" dirty="0"/>
              <a:t> حرائق المطبخ (مادة كيميائية رطبة)</a:t>
            </a:r>
          </a:p>
          <a:p>
            <a:pPr lvl="1" algn="r" rtl="1"/>
            <a:r>
              <a:rPr lang="ar-SA" dirty="0"/>
              <a:t>فئة د</a:t>
            </a:r>
            <a:r>
              <a:rPr lang="en-US" dirty="0"/>
              <a:t>- </a:t>
            </a:r>
            <a:r>
              <a:rPr lang="ar-SA" dirty="0"/>
              <a:t> حرائق المعادن</a:t>
            </a:r>
          </a:p>
          <a:p>
            <a:pPr algn="r" rtl="1"/>
            <a:endParaRPr lang="en-US" dirty="0"/>
          </a:p>
          <a:p>
            <a:pPr algn="r" rtl="1"/>
            <a:endParaRPr lang="en-US" dirty="0"/>
          </a:p>
          <a:p>
            <a:pPr algn="r" rtl="1"/>
            <a:endParaRPr lang="en-US" dirty="0"/>
          </a:p>
        </p:txBody>
      </p:sp>
      <p:grpSp>
        <p:nvGrpSpPr>
          <p:cNvPr id="5" name="Group 4" descr="Cross out all other extinguisher options">
            <a:extLst>
              <a:ext uri="{FF2B5EF4-FFF2-40B4-BE49-F238E27FC236}">
                <a16:creationId xmlns:a16="http://schemas.microsoft.com/office/drawing/2014/main" id="{303D721D-54AE-F67E-2D10-ABBEEF4A8F05}"/>
              </a:ext>
            </a:extLst>
          </p:cNvPr>
          <p:cNvGrpSpPr/>
          <p:nvPr/>
        </p:nvGrpSpPr>
        <p:grpSpPr>
          <a:xfrm>
            <a:off x="1714499" y="3358781"/>
            <a:ext cx="4648200" cy="2003570"/>
            <a:chOff x="1047750" y="3404393"/>
            <a:chExt cx="4648200" cy="2003570"/>
          </a:xfrm>
        </p:grpSpPr>
        <p:cxnSp>
          <p:nvCxnSpPr>
            <p:cNvPr id="7" name="Straight Connector 6" descr="Other kinds of fire extinguishers are not relevant for food trucks if they release water or carbon dioxide: Class A, Class AB, Class BC, and Class D">
              <a:extLst>
                <a:ext uri="{FF2B5EF4-FFF2-40B4-BE49-F238E27FC236}">
                  <a16:creationId xmlns:a16="http://schemas.microsoft.com/office/drawing/2014/main" id="{D4E1B30B-9ADA-7857-5188-7E55CD4D0327}"/>
                </a:ext>
              </a:extLst>
            </p:cNvPr>
            <p:cNvCxnSpPr>
              <a:cxnSpLocks/>
            </p:cNvCxnSpPr>
            <p:nvPr/>
          </p:nvCxnSpPr>
          <p:spPr>
            <a:xfrm flipH="1">
              <a:off x="1047750" y="3404393"/>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Other kinds of fire extinguishers are not relevant for food trucks if they release water or carbon dioxide: Class A, Class AB, Class BC, and Class D">
              <a:extLst>
                <a:ext uri="{FF2B5EF4-FFF2-40B4-BE49-F238E27FC236}">
                  <a16:creationId xmlns:a16="http://schemas.microsoft.com/office/drawing/2014/main" id="{30429490-4D2D-A501-FC22-3B1CBD16C3B4}"/>
                </a:ext>
              </a:extLst>
            </p:cNvPr>
            <p:cNvCxnSpPr>
              <a:cxnSpLocks/>
            </p:cNvCxnSpPr>
            <p:nvPr/>
          </p:nvCxnSpPr>
          <p:spPr>
            <a:xfrm flipH="1">
              <a:off x="1047750" y="3810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Other kinds of fire extinguishers are not relevant for food trucks if they release water or carbon dioxide: Class A, Class AB, Class BC, and Class D">
              <a:extLst>
                <a:ext uri="{FF2B5EF4-FFF2-40B4-BE49-F238E27FC236}">
                  <a16:creationId xmlns:a16="http://schemas.microsoft.com/office/drawing/2014/main" id="{3D316B74-7B3D-6F7D-8D72-08A5E6871863}"/>
                </a:ext>
              </a:extLst>
            </p:cNvPr>
            <p:cNvCxnSpPr>
              <a:cxnSpLocks/>
            </p:cNvCxnSpPr>
            <p:nvPr/>
          </p:nvCxnSpPr>
          <p:spPr>
            <a:xfrm flipH="1">
              <a:off x="1047750" y="4191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descr="Other kinds of fire extinguishers are not relevant for food trucks if they release water or carbon dioxide: Class A, Class AB, Class BC, and Class D">
              <a:extLst>
                <a:ext uri="{FF2B5EF4-FFF2-40B4-BE49-F238E27FC236}">
                  <a16:creationId xmlns:a16="http://schemas.microsoft.com/office/drawing/2014/main" id="{C9C0A129-ACF7-2D40-2343-402EA6D1C2A8}"/>
                </a:ext>
              </a:extLst>
            </p:cNvPr>
            <p:cNvCxnSpPr/>
            <p:nvPr/>
          </p:nvCxnSpPr>
          <p:spPr>
            <a:xfrm flipH="1">
              <a:off x="1695450" y="5407963"/>
              <a:ext cx="40005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7" descr="Only Class ABC and Class K Extinguishers are needed">
            <a:extLst>
              <a:ext uri="{FF2B5EF4-FFF2-40B4-BE49-F238E27FC236}">
                <a16:creationId xmlns:a16="http://schemas.microsoft.com/office/drawing/2014/main" id="{627C747B-BD0E-6E79-A28B-7605C15B3405}"/>
              </a:ext>
            </a:extLst>
          </p:cNvPr>
          <p:cNvGrpSpPr/>
          <p:nvPr/>
        </p:nvGrpSpPr>
        <p:grpSpPr>
          <a:xfrm>
            <a:off x="1047750" y="4062410"/>
            <a:ext cx="11144250" cy="1143000"/>
            <a:chOff x="1047750" y="4062410"/>
            <a:chExt cx="11144250" cy="1143000"/>
          </a:xfrm>
        </p:grpSpPr>
        <p:sp>
          <p:nvSpPr>
            <p:cNvPr id="11" name="Rectangle: Rounded Corners 10" descr="Only ABC and Class K Fire Extinguishers are relevant for food trucks. Class ABC Extinguishers can be used on most types of fires, while Class K extinguishers are for oil fires and only after electricity has been turned off.">
              <a:extLst>
                <a:ext uri="{FF2B5EF4-FFF2-40B4-BE49-F238E27FC236}">
                  <a16:creationId xmlns:a16="http://schemas.microsoft.com/office/drawing/2014/main" id="{5316FC5C-CD80-0EE2-484E-5D11C2C311D2}"/>
                </a:ext>
              </a:extLst>
            </p:cNvPr>
            <p:cNvSpPr/>
            <p:nvPr/>
          </p:nvSpPr>
          <p:spPr>
            <a:xfrm>
              <a:off x="1047750" y="4344987"/>
              <a:ext cx="5638799" cy="860423"/>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D6F72D5-50D8-D09B-1EC2-2A32C817B976}"/>
                </a:ext>
              </a:extLst>
            </p:cNvPr>
            <p:cNvGrpSpPr/>
            <p:nvPr/>
          </p:nvGrpSpPr>
          <p:grpSpPr>
            <a:xfrm>
              <a:off x="7268935" y="4062410"/>
              <a:ext cx="4923065" cy="1143000"/>
              <a:chOff x="7206343" y="3404393"/>
              <a:chExt cx="4923065" cy="1143000"/>
            </a:xfrm>
          </p:grpSpPr>
          <p:sp>
            <p:nvSpPr>
              <p:cNvPr id="12" name="Isosceles Triangle 11">
                <a:extLst>
                  <a:ext uri="{FF2B5EF4-FFF2-40B4-BE49-F238E27FC236}">
                    <a16:creationId xmlns:a16="http://schemas.microsoft.com/office/drawing/2014/main" id="{D05FB1AA-08FC-3DF5-2B92-2EB91ADF7AD4}"/>
                  </a:ext>
                </a:extLst>
              </p:cNvPr>
              <p:cNvSpPr/>
              <p:nvPr/>
            </p:nvSpPr>
            <p:spPr>
              <a:xfrm>
                <a:off x="7206343" y="3404393"/>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13" name="Rectangle 12">
                <a:extLst>
                  <a:ext uri="{FF2B5EF4-FFF2-40B4-BE49-F238E27FC236}">
                    <a16:creationId xmlns:a16="http://schemas.microsoft.com/office/drawing/2014/main" id="{1D9925B5-EA37-78D8-83F1-DC2F9AB0A0C2}"/>
                  </a:ext>
                </a:extLst>
              </p:cNvPr>
              <p:cNvSpPr/>
              <p:nvPr/>
            </p:nvSpPr>
            <p:spPr>
              <a:xfrm>
                <a:off x="8380640" y="3404393"/>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14" name="Oval 13">
                <a:extLst>
                  <a:ext uri="{FF2B5EF4-FFF2-40B4-BE49-F238E27FC236}">
                    <a16:creationId xmlns:a16="http://schemas.microsoft.com/office/drawing/2014/main" id="{D979E565-EF49-6B4A-6E85-5A47A78165A0}"/>
                  </a:ext>
                </a:extLst>
              </p:cNvPr>
              <p:cNvSpPr/>
              <p:nvPr/>
            </p:nvSpPr>
            <p:spPr>
              <a:xfrm>
                <a:off x="9539968" y="3427411"/>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16" name="Hexagon 15">
                <a:extLst>
                  <a:ext uri="{FF2B5EF4-FFF2-40B4-BE49-F238E27FC236}">
                    <a16:creationId xmlns:a16="http://schemas.microsoft.com/office/drawing/2014/main" id="{E3BE2D56-1FD8-1F97-1276-7145BA24513E}"/>
                  </a:ext>
                </a:extLst>
              </p:cNvPr>
              <p:cNvSpPr/>
              <p:nvPr/>
            </p:nvSpPr>
            <p:spPr>
              <a:xfrm>
                <a:off x="10853058" y="340439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grpSp>
      </p:grpSp>
    </p:spTree>
    <p:extLst>
      <p:ext uri="{BB962C8B-B14F-4D97-AF65-F5344CB8AC3E}">
        <p14:creationId xmlns:p14="http://schemas.microsoft.com/office/powerpoint/2010/main" val="6600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12170</TotalTime>
  <Words>1853</Words>
  <Application>Microsoft Office PowerPoint</Application>
  <PresentationFormat>Widescreen</PresentationFormat>
  <Paragraphs>252</Paragraphs>
  <Slides>20</Slides>
  <Notes>10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تدريب السلامة لعربات الطعام المتنقلة</vt:lpstr>
      <vt:lpstr>الاهداف</vt:lpstr>
      <vt:lpstr>الغرض من طفاية حريق</vt:lpstr>
      <vt:lpstr>خطط العمل في حالات الطوارئ (EAP) – مواجهة الحرائق</vt:lpstr>
      <vt:lpstr>مصطلحات</vt:lpstr>
      <vt:lpstr>مثلث الحريق: الحريق يحتاج ٣ عناصر</vt:lpstr>
      <vt:lpstr>فئات الحريق الخمسة</vt:lpstr>
      <vt:lpstr>أنواع طفايات الحريق</vt:lpstr>
      <vt:lpstr>أنواع طفايات الحريق</vt:lpstr>
      <vt:lpstr>طفايات الحريق فئة (أ ب ج)</vt:lpstr>
      <vt:lpstr>طفايات الحريق الفئة (ك)</vt:lpstr>
      <vt:lpstr>الموقع و التنسيق</vt:lpstr>
      <vt:lpstr>إجراءات الاستجابة للحريق</vt:lpstr>
      <vt:lpstr>هل من الامن مواجهة حريق</vt:lpstr>
      <vt:lpstr>استخدم طريقة P.A.S.S. للحرائق الصغيرة </vt:lpstr>
      <vt:lpstr>التفتيش والصيانة والاختبار</vt:lpstr>
      <vt:lpstr>التفتيش الشهري</vt:lpstr>
      <vt:lpstr>التفتيش السنوي</vt:lpstr>
      <vt:lpstr>التدريب على استخدام طفايات الحريق</vt:lpstr>
      <vt:lpstr>في الختام: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Faisal Alghamdi</cp:lastModifiedBy>
  <cp:revision>20</cp:revision>
  <cp:lastPrinted>2023-03-01T14:43:19Z</cp:lastPrinted>
  <dcterms:created xsi:type="dcterms:W3CDTF">2023-01-01T03:33:26Z</dcterms:created>
  <dcterms:modified xsi:type="dcterms:W3CDTF">2023-09-19T02:44:57Z</dcterms:modified>
</cp:coreProperties>
</file>