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6" r:id="rId2"/>
    <p:sldId id="302" r:id="rId3"/>
    <p:sldId id="257" r:id="rId4"/>
    <p:sldId id="301" r:id="rId5"/>
    <p:sldId id="305" r:id="rId6"/>
    <p:sldId id="306" r:id="rId7"/>
    <p:sldId id="258" r:id="rId8"/>
    <p:sldId id="307" r:id="rId9"/>
    <p:sldId id="260" r:id="rId10"/>
    <p:sldId id="30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D14E7-FA3B-7245-963C-DA04C12BF7AE}" v="4" dt="2023-07-04T22:00:28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848" autoAdjust="0"/>
    <p:restoredTop sz="94650"/>
  </p:normalViewPr>
  <p:slideViewPr>
    <p:cSldViewPr snapToGrid="0">
      <p:cViewPr varScale="1">
        <p:scale>
          <a:sx n="69" d="100"/>
          <a:sy n="69" d="100"/>
        </p:scale>
        <p:origin x="224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500E-B61F-44BF-8EF4-6765A6F57D48}" type="datetimeFigureOut">
              <a:rPr lang="en-US" smtClean="0"/>
              <a:t>7/4/23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6E14-7FF6-4ADD-83FC-C3CF97B9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40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section/introduction to the training modules should take 20-25 minutes.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8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https://www.osha.gov/businesscase/benefits </a:t>
            </a:r>
          </a:p>
          <a:p>
            <a:endParaRPr lang="en-US" dirty="0"/>
          </a:p>
          <a:p>
            <a:r>
              <a:rPr lang="en-US" dirty="0"/>
              <a:t>There are multiple reasons to strive for best practices- safe workplaces (with lower injury rates) spend less on insurance, have lower employee turnover, and have higher employee morale (leading to higher productivity).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The above screenshot from the OSHA website,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which may change at any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OSHA provides Free Worker Safety/Health consulting services to small businesses</a:t>
            </a:r>
          </a:p>
          <a:p>
            <a:endParaRPr lang="en-US" dirty="0"/>
          </a:p>
          <a:p>
            <a:r>
              <a:rPr lang="en-US" dirty="0"/>
              <a:t>The OSHA SHARP Program recognizes small business employers who have exemplary safety and health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osha.gov/complianceassistance/cas" TargetMode="External"/><Relationship Id="rId4" Type="http://schemas.openxmlformats.org/officeDocument/2006/relationships/hyperlink" Target="https://www.osha.gov/consul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ites/default/files/2019-03/sample_emergencyactionplan.doc" TargetMode="External"/><Relationship Id="rId2" Type="http://schemas.openxmlformats.org/officeDocument/2006/relationships/hyperlink" Target="https://www.osha.gov/etools/evacuation-plans-procedures/expert-systems/create-eap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nect.ncdot.gov/resources/safety/Teppl/TEPPL%20All%20Documents%20Library/W38_EAandFirePrev.pdf" TargetMode="External"/><Relationship Id="rId4" Type="http://schemas.openxmlformats.org/officeDocument/2006/relationships/hyperlink" Target="https://www.osha.gov/etools/evacuation-plans-procedures/emergency-standards/fire-prevent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pa.org/Codes-and-Standards/Resources/Standards-in-action/Food-truck-safety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en-US" dirty="0" err="1">
                <a:ea typeface="Calibri Light"/>
                <a:cs typeface="Calibri Light"/>
              </a:rPr>
              <a:t>تدريب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السلامة</a:t>
            </a:r>
            <a:r>
              <a:rPr lang="en-US" dirty="0">
                <a:ea typeface="Calibri Light"/>
                <a:cs typeface="Calibri Light"/>
              </a:rPr>
              <a:t> </a:t>
            </a:r>
            <a:r>
              <a:rPr lang="en-US" dirty="0" err="1">
                <a:ea typeface="Calibri Light"/>
                <a:cs typeface="Calibri Light"/>
              </a:rPr>
              <a:t>لعربات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الطعام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المتنقلة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dirty="0">
                <a:ea typeface="Calibri"/>
                <a:cs typeface="Calibri"/>
              </a:rPr>
              <a:t>الجزء السادس: تفاصيل للمالكين / المدراء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F00D0-7E5B-F814-7A57-C4EF61CD71DE}"/>
              </a:ext>
            </a:extLst>
          </p:cNvPr>
          <p:cNvSpPr txBox="1"/>
          <p:nvPr/>
        </p:nvSpPr>
        <p:spPr>
          <a:xfrm>
            <a:off x="587828" y="4942114"/>
            <a:ext cx="10972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ea typeface="Calibri"/>
                <a:cs typeface="Calibri"/>
              </a:rPr>
              <a:t>تم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انتاج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هذه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المادة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بموجب</a:t>
            </a:r>
            <a:r>
              <a:rPr lang="en-US" dirty="0">
                <a:ea typeface="Calibri"/>
                <a:cs typeface="Calibri"/>
              </a:rPr>
              <a:t> </a:t>
            </a:r>
            <a:r>
              <a:rPr lang="en-US" dirty="0" err="1">
                <a:ea typeface="Calibri"/>
                <a:cs typeface="Calibri"/>
              </a:rPr>
              <a:t>المنحة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رقم</a:t>
            </a:r>
            <a:r>
              <a:rPr lang="en-US" dirty="0">
                <a:ea typeface="Calibri"/>
                <a:cs typeface="Calibri"/>
              </a:rPr>
              <a:t> SH-39170-SH2 </a:t>
            </a:r>
            <a:r>
              <a:rPr lang="en-US" dirty="0" err="1">
                <a:ea typeface="Calibri"/>
                <a:cs typeface="Calibri"/>
              </a:rPr>
              <a:t>من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ادارة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الصحة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و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السلامة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المهنية</a:t>
            </a:r>
            <a:r>
              <a:rPr lang="en-US" dirty="0">
                <a:ea typeface="Calibri"/>
                <a:cs typeface="Calibri"/>
              </a:rPr>
              <a:t>، </a:t>
            </a:r>
            <a:r>
              <a:rPr lang="en-US" dirty="0" err="1">
                <a:ea typeface="Calibri"/>
                <a:cs typeface="Calibri"/>
              </a:rPr>
              <a:t>وزارة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العمل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الامريكية</a:t>
            </a:r>
            <a:r>
              <a:rPr lang="en-US" dirty="0">
                <a:ea typeface="Calibri"/>
                <a:cs typeface="Calibri"/>
              </a:rPr>
              <a:t>. </a:t>
            </a:r>
            <a:r>
              <a:rPr lang="en-US" dirty="0" err="1">
                <a:ea typeface="Calibri"/>
                <a:cs typeface="Calibri"/>
              </a:rPr>
              <a:t>و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لا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تعكس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بالضرورة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وجهات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نظر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سياسات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وزارة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العمل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الأمريكية</a:t>
            </a:r>
            <a:r>
              <a:rPr lang="en-US" dirty="0">
                <a:ea typeface="+mn-lt"/>
                <a:cs typeface="+mn-lt"/>
              </a:rPr>
              <a:t> ، </a:t>
            </a:r>
            <a:r>
              <a:rPr lang="en-US" dirty="0" err="1">
                <a:ea typeface="+mn-lt"/>
                <a:cs typeface="+mn-lt"/>
              </a:rPr>
              <a:t>ولا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تشير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الأسماء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التجارية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المنتجات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التجارية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المنظمات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المذكورة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إلى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آراء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او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وجهات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نظر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حكومة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الولايات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المتحد</a:t>
            </a:r>
            <a:r>
              <a:rPr lang="ar-SA" dirty="0" err="1">
                <a:ea typeface="+mn-lt"/>
                <a:cs typeface="+mn-lt"/>
              </a:rPr>
              <a:t>ة</a:t>
            </a:r>
            <a:r>
              <a:rPr lang="ar-SA" dirty="0">
                <a:ea typeface="+mn-lt"/>
                <a:cs typeface="+mn-lt"/>
              </a:rPr>
              <a:t>.</a:t>
            </a:r>
            <a:r>
              <a:rPr lang="en-US" dirty="0">
                <a:ea typeface="Calibri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88310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B119-71C9-2629-BAC9-B545CE5B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مواضيع إضافية يمكن تطبيقها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8D7F-CF42-22CF-1A99-98A1E0A83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معايير التواصل بخصوص المخاطر</a:t>
            </a:r>
          </a:p>
          <a:p>
            <a:pPr lvl="1" algn="r" rtl="1"/>
            <a:r>
              <a:rPr lang="ar-SA" dirty="0"/>
              <a:t>المواد الكيميائية مع صحائف بيانات السلامة (</a:t>
            </a:r>
            <a:r>
              <a:rPr lang="en-US" dirty="0"/>
              <a:t>SDSs</a:t>
            </a:r>
            <a:r>
              <a:rPr lang="ar-SA" dirty="0"/>
              <a:t>) بما في ذلك مواد التنظيف الكيميائية</a:t>
            </a:r>
          </a:p>
          <a:p>
            <a:pPr algn="r" rtl="1"/>
            <a:r>
              <a:rPr lang="ar-SA" dirty="0"/>
              <a:t>مسببات الأمراض المنقولة بالدم (</a:t>
            </a:r>
            <a:r>
              <a:rPr lang="en-US" dirty="0"/>
              <a:t>BBP</a:t>
            </a:r>
            <a:r>
              <a:rPr lang="ar-SA" dirty="0"/>
              <a:t>) </a:t>
            </a:r>
          </a:p>
          <a:p>
            <a:pPr lvl="1" algn="r" rtl="1"/>
            <a:r>
              <a:rPr lang="ar-SA" dirty="0"/>
              <a:t>هل هناك تعرض محتمل للدم أو سوائل الجسم الأخرى أثناء وقوع حادث؟ كيف سيتم التعامل مع هذا؟</a:t>
            </a:r>
          </a:p>
          <a:p>
            <a:pPr algn="r" rtl="1"/>
            <a:r>
              <a:rPr lang="ar-SA" dirty="0"/>
              <a:t>حفظ السجلات لـ </a:t>
            </a:r>
            <a:r>
              <a:rPr lang="en-US" dirty="0"/>
              <a:t>OSHA</a:t>
            </a:r>
            <a:endParaRPr lang="ar-SA" dirty="0"/>
          </a:p>
          <a:p>
            <a:pPr lvl="1" algn="r" rtl="1"/>
            <a:r>
              <a:rPr lang="ar-SA" dirty="0"/>
              <a:t>قد يعتمد هذا المتطلب على حجم شركتك وعدد الموظفين لديك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4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الخلاصة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أصحاب العمل لديهم عدة متطلبات لتوفير مكان عمل آمن لعمالهم</a:t>
            </a:r>
          </a:p>
          <a:p>
            <a:pPr algn="r" rtl="1"/>
            <a:r>
              <a:rPr lang="ar-SA" dirty="0"/>
              <a:t>تدرك إدارة السلامة والصحة المهنية (</a:t>
            </a:r>
            <a:r>
              <a:rPr lang="en-US" dirty="0"/>
              <a:t>OSHA</a:t>
            </a:r>
            <a:r>
              <a:rPr lang="ar-SA" dirty="0"/>
              <a:t>) أن الشركات الصغيرة لديها موارد محدودة ، وتقدم خدماتها الاستشارية كمساعدة</a:t>
            </a:r>
          </a:p>
          <a:p>
            <a:pPr algn="r" rtl="1"/>
            <a:endParaRPr lang="en-US" dirty="0"/>
          </a:p>
          <a:p>
            <a:pPr algn="r" rtl="1"/>
            <a:r>
              <a:rPr lang="ar-SA" dirty="0"/>
              <a:t>الخلاصة: الموارد متاحة لمساعدتك في جعل مكان عملك آمنًا لك ولعامليك. استفد منه وشارك معرفتك مع الآخرين!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FB2E-16E6-EE41-7ABB-9C063AB3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الأهداف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E413-D0B7-16D0-5396-EA537842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" y="1844286"/>
            <a:ext cx="11324493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ar-SA" dirty="0"/>
              <a:t>بعد اكمال هذا الجزء ، سيتمكن المتدرب من:</a:t>
            </a:r>
          </a:p>
          <a:p>
            <a:pPr algn="r" rtl="1"/>
            <a:r>
              <a:rPr lang="ar-SA" dirty="0"/>
              <a:t>التعرف على فوائد وجود برنامج أمان استباقي</a:t>
            </a:r>
          </a:p>
          <a:p>
            <a:pPr algn="r" rtl="1"/>
            <a:r>
              <a:rPr lang="ar-SA" dirty="0"/>
              <a:t>البحث عن الموارد لتطوير خطط الصحة والسلامة الخاصة بهم لأماكن عملهم</a:t>
            </a:r>
            <a:endParaRPr lang="en-US" dirty="0"/>
          </a:p>
          <a:p>
            <a:pPr algn="r" rtl="1"/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اليوم قد يكون لدينا الكثير من المعلومات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444624"/>
            <a:ext cx="10845800" cy="5057775"/>
          </a:xfrm>
        </p:spPr>
        <p:txBody>
          <a:bodyPr/>
          <a:lstStyle/>
          <a:p>
            <a:pPr algn="r" rtl="1"/>
            <a:r>
              <a:rPr lang="ar-SA" dirty="0"/>
              <a:t>قد تخيفك الحوادث الماضية</a:t>
            </a:r>
          </a:p>
          <a:p>
            <a:pPr algn="r" rtl="1"/>
            <a:r>
              <a:rPr lang="ar-SA" dirty="0"/>
              <a:t>قد تخيفك </a:t>
            </a:r>
            <a:r>
              <a:rPr lang="en-US" dirty="0"/>
              <a:t>OSHA</a:t>
            </a:r>
            <a:endParaRPr lang="ar-SA" dirty="0"/>
          </a:p>
          <a:p>
            <a:pPr algn="r" rtl="1"/>
            <a:r>
              <a:rPr lang="ar-SA" dirty="0"/>
              <a:t>قد تخيفك الدعاوى القضائية المستقبلية</a:t>
            </a:r>
          </a:p>
          <a:p>
            <a:pPr algn="r" rtl="1"/>
            <a:r>
              <a:rPr lang="ar-SA" dirty="0"/>
              <a:t>لكن ... لديك فرصة لمنع حدوث ذلك!</a:t>
            </a:r>
          </a:p>
          <a:p>
            <a:pPr algn="r" rtl="1"/>
            <a:endParaRPr lang="en-US" dirty="0"/>
          </a:p>
          <a:p>
            <a:pPr algn="r" rtl="1"/>
            <a:r>
              <a:rPr lang="ar-SA" dirty="0"/>
              <a:t>"إذا كنت لا تستطيع أن تكون مثالًا جيدًا ، فقد تضطر إلى أن تكون تحذيرًا مروعًا." كاثرين </a:t>
            </a:r>
            <a:r>
              <a:rPr lang="ar-SA" dirty="0" err="1"/>
              <a:t>ايرد</a:t>
            </a:r>
            <a:endParaRPr lang="ar-SA" dirty="0"/>
          </a:p>
          <a:p>
            <a:pPr algn="r" rtl="1"/>
            <a:endParaRPr lang="en-US" dirty="0"/>
          </a:p>
          <a:p>
            <a:pPr algn="r" rtl="1"/>
            <a:r>
              <a:rPr lang="ar-SA" dirty="0"/>
              <a:t>لقد اتخذت بالفعل الخطوة الأولى لتحسين سلامة عملك من خلال حضور هذه الدورة! استمر!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C647-A768-0F24-1C56-D16B7522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5" y="89973"/>
            <a:ext cx="6615579" cy="1325563"/>
          </a:xfrm>
        </p:spPr>
        <p:txBody>
          <a:bodyPr/>
          <a:lstStyle/>
          <a:p>
            <a:pPr algn="r" rtl="1"/>
            <a:r>
              <a:rPr lang="ar-SA" dirty="0"/>
              <a:t>عقلية إدارة السلامة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5B40-2DB1-BF03-BC05-EF014FDAC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2400"/>
            <a:ext cx="6953534" cy="4942402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SA" dirty="0"/>
              <a:t>أين معايير</a:t>
            </a:r>
            <a:r>
              <a:rPr lang="en-US" dirty="0"/>
              <a:t>OSHA </a:t>
            </a:r>
            <a:r>
              <a:rPr lang="ar-SA" dirty="0"/>
              <a:t> (وغيرها)؟</a:t>
            </a:r>
          </a:p>
          <a:p>
            <a:pPr algn="r" rtl="1"/>
            <a:r>
              <a:rPr lang="ar-SA" dirty="0"/>
              <a:t>إذا كان هدفك الوحيد هو الامتثال للقوانين ، فما مدى سهولة التقصير؟ ما هي العواقب؟</a:t>
            </a:r>
          </a:p>
          <a:p>
            <a:pPr algn="r" rtl="1"/>
            <a:endParaRPr lang="en-US" dirty="0"/>
          </a:p>
          <a:p>
            <a:pPr algn="r" rtl="1"/>
            <a:r>
              <a:rPr lang="ar-SA" dirty="0"/>
              <a:t>أين أنت على هذا الميزان اليوم؟</a:t>
            </a:r>
          </a:p>
          <a:p>
            <a:pPr algn="r" rtl="1"/>
            <a:r>
              <a:rPr lang="ar-SA" dirty="0"/>
              <a:t>هل يمكن للعمال أن يجلبوا لك المشاكل ، وهم يعلمون أنه سيتم معالجتها؟</a:t>
            </a:r>
          </a:p>
          <a:p>
            <a:pPr algn="r" rtl="1"/>
            <a:r>
              <a:rPr lang="ar-SA" dirty="0"/>
              <a:t>هل هناك ميول لأن تكون </a:t>
            </a:r>
            <a:r>
              <a:rPr lang="ar-SA" dirty="0" err="1"/>
              <a:t>استباقيًا</a:t>
            </a:r>
            <a:r>
              <a:rPr lang="ar-SA" dirty="0"/>
              <a:t> أو ان تتنظر حتى حدوث حادثة؟</a:t>
            </a:r>
          </a:p>
          <a:p>
            <a:pPr algn="r" rtl="1"/>
            <a:r>
              <a:rPr lang="ar-SA" dirty="0"/>
              <a:t>ما هو هدفك؟ كيف ستصل اليه؟</a:t>
            </a:r>
          </a:p>
          <a:p>
            <a:pPr algn="r" rtl="1"/>
            <a:r>
              <a:rPr lang="ar-SA" dirty="0"/>
              <a:t>ما هي التحديات / العوائق الموجودة؟</a:t>
            </a:r>
            <a:endParaRPr lang="en-US" dirty="0"/>
          </a:p>
        </p:txBody>
      </p:sp>
      <p:grpSp>
        <p:nvGrpSpPr>
          <p:cNvPr id="4" name="Group 3" descr="Safety Culture Spectrum:&#10;Arrow on Left Points Upward indicating higher levels of effectiveness:&#10;Bottom Row is Not Compliant with Regulations&#10;Next Row Up is Compliance with Regulations&#10;Middle Row is Beyond Compliance- improved working conditions&#10;2nd Highest Row is Best Practices&#10;Highest Row is Sustained Safety Culture">
            <a:extLst>
              <a:ext uri="{FF2B5EF4-FFF2-40B4-BE49-F238E27FC236}">
                <a16:creationId xmlns:a16="http://schemas.microsoft.com/office/drawing/2014/main" id="{0625E063-AF42-6205-073A-3420515F5C90}"/>
              </a:ext>
            </a:extLst>
          </p:cNvPr>
          <p:cNvGrpSpPr/>
          <p:nvPr/>
        </p:nvGrpSpPr>
        <p:grpSpPr>
          <a:xfrm>
            <a:off x="7611653" y="1633900"/>
            <a:ext cx="4218682" cy="3363893"/>
            <a:chOff x="7148765" y="2382012"/>
            <a:chExt cx="3219060" cy="27580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C438E-E59F-5642-EA7B-2C5013224D91}"/>
                </a:ext>
              </a:extLst>
            </p:cNvPr>
            <p:cNvSpPr txBox="1"/>
            <p:nvPr/>
          </p:nvSpPr>
          <p:spPr>
            <a:xfrm>
              <a:off x="7691586" y="4811989"/>
              <a:ext cx="2665823" cy="328046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A" sz="2000" b="1" dirty="0"/>
                <a:t>غير متوافق مع اللوائح</a:t>
              </a:r>
              <a:endParaRPr lang="en-US" sz="20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E3141B-B1CC-2201-CCC7-FF4F40CBE4FE}"/>
                </a:ext>
              </a:extLst>
            </p:cNvPr>
            <p:cNvSpPr txBox="1"/>
            <p:nvPr/>
          </p:nvSpPr>
          <p:spPr>
            <a:xfrm>
              <a:off x="7691583" y="4402531"/>
              <a:ext cx="2665825" cy="32804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A" sz="2000" b="1" dirty="0"/>
                <a:t>الامتثال للوائح</a:t>
              </a:r>
              <a:endParaRPr lang="en-US" sz="2000" b="1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056B8-C202-A665-AA93-93948BCC0EF1}"/>
                </a:ext>
              </a:extLst>
            </p:cNvPr>
            <p:cNvSpPr txBox="1"/>
            <p:nvPr/>
          </p:nvSpPr>
          <p:spPr>
            <a:xfrm>
              <a:off x="7702000" y="3760916"/>
              <a:ext cx="2665825" cy="58038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A" sz="2000" b="1" dirty="0"/>
                <a:t>ما وراء الامتثال –</a:t>
              </a:r>
            </a:p>
            <a:p>
              <a:pPr algn="r" rtl="1"/>
              <a:r>
                <a:rPr lang="ar-SA" sz="2000" b="1" dirty="0"/>
                <a:t>تحسين ظروف العمل</a:t>
              </a:r>
              <a:endParaRPr lang="en-US" sz="20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BAF478-9C11-82D3-9002-EDF88473364D}"/>
                </a:ext>
              </a:extLst>
            </p:cNvPr>
            <p:cNvSpPr txBox="1"/>
            <p:nvPr/>
          </p:nvSpPr>
          <p:spPr>
            <a:xfrm>
              <a:off x="7691585" y="3119300"/>
              <a:ext cx="2676240" cy="580389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A" sz="2000" b="1" dirty="0"/>
                <a:t>أفضل الممارسات - أعلى كفاءة وصحة وأمان</a:t>
              </a:r>
              <a:endParaRPr lang="en-US" sz="2000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A18A56-A208-BA70-0DD7-6C0D10D20FBB}"/>
                </a:ext>
              </a:extLst>
            </p:cNvPr>
            <p:cNvSpPr txBox="1"/>
            <p:nvPr/>
          </p:nvSpPr>
          <p:spPr>
            <a:xfrm>
              <a:off x="7691585" y="2730027"/>
              <a:ext cx="2665824" cy="32804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A" sz="2000" b="1" dirty="0"/>
                <a:t>مثالية - ثقافة السلامة المستدامة</a:t>
              </a:r>
              <a:endParaRPr lang="en-US" sz="2000" b="1" dirty="0"/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B373A132-4B26-07C1-C3E5-A5098BFE494E}"/>
                </a:ext>
              </a:extLst>
            </p:cNvPr>
            <p:cNvSpPr/>
            <p:nvPr/>
          </p:nvSpPr>
          <p:spPr>
            <a:xfrm>
              <a:off x="7148765" y="2382012"/>
              <a:ext cx="589547" cy="2758023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</a:rPr>
                <a:t>طيف ثقافة السلامة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29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ar-SA" sz="3600" dirty="0"/>
              <a:t>توفر إدارة السلامة والصحة المهنية (</a:t>
            </a:r>
            <a:r>
              <a:rPr lang="en-US" sz="3600" dirty="0"/>
              <a:t>OSHA</a:t>
            </a:r>
            <a:r>
              <a:rPr lang="ar-SA" sz="3600" dirty="0"/>
              <a:t>) مساعدة الأعمال الصغيرة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6" name="Picture 5" descr="A person wearing a mask in a warehouse&#10;&#10;Description automatically generated with medium confidence">
            <a:extLst>
              <a:ext uri="{FF2B5EF4-FFF2-40B4-BE49-F238E27FC236}">
                <a16:creationId xmlns:a16="http://schemas.microsoft.com/office/drawing/2014/main" id="{06AA1D2F-1AEB-6846-B18E-2020BC5A0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438" y="976513"/>
            <a:ext cx="8073123" cy="533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7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برنامج الاستشارات في الموقع التابع لـ </a:t>
            </a:r>
            <a:r>
              <a:rPr lang="en-US" dirty="0"/>
              <a:t>SHARP ، OSHA</a:t>
            </a:r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2179542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خدمات استشارات سلامة / صحة العمال المجانية للشركات الصغيرة</a:t>
            </a:r>
          </a:p>
          <a:p>
            <a:pPr algn="r" rtl="1"/>
            <a:r>
              <a:rPr lang="ar-SA" sz="2400" dirty="0"/>
              <a:t>الخدمات الاستشارية منفصلة عن تطبيق القوانين لمساعدة أصحاب العمل على إنشاء وتحسين برامج السلامة / الصحة وتحقيق الامتثال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6348076" y="1680088"/>
            <a:ext cx="4829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https://www.osha.gov/complianceassistance/cas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198077"/>
            <a:ext cx="5334001" cy="4314690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المساعدة متاحة من متخصصي المساعدة على الامتثال</a:t>
            </a:r>
          </a:p>
          <a:p>
            <a:pPr algn="r" rtl="1"/>
            <a:endParaRPr lang="en-US" sz="2400" dirty="0"/>
          </a:p>
          <a:p>
            <a:pPr algn="r" rtl="1"/>
            <a:r>
              <a:rPr lang="ar-SA" sz="2400" dirty="0"/>
              <a:t>يحتوي موقع</a:t>
            </a:r>
            <a:r>
              <a:rPr lang="en-US" sz="2400" dirty="0"/>
              <a:t>OSHA </a:t>
            </a:r>
            <a:r>
              <a:rPr lang="ar-SA" sz="2400" dirty="0"/>
              <a:t> على العديد من الموارد للشركات الصغيرة</a:t>
            </a:r>
          </a:p>
          <a:p>
            <a:pPr algn="r" rtl="1"/>
            <a:r>
              <a:rPr lang="ar-SA" sz="2400" dirty="0"/>
              <a:t>بعد أن تبدأ ، قد ترغب في طلب المساعدة لمواضيع أكثر تعقيدًا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CE0AD4-9F10-9543-8392-589C16B35782}"/>
              </a:ext>
            </a:extLst>
          </p:cNvPr>
          <p:cNvSpPr txBox="1"/>
          <p:nvPr/>
        </p:nvSpPr>
        <p:spPr>
          <a:xfrm>
            <a:off x="1172077" y="1051430"/>
            <a:ext cx="38481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SA" sz="3200" dirty="0"/>
              <a:t>الاستشارة في الموقع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127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نماذج الخطط والقوالب متوفرة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0DE5-FDAF-A760-EB21-7204A0BE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5" y="1825625"/>
            <a:ext cx="11289323" cy="4667250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ar-SA" b="1" dirty="0"/>
              <a:t>ستعمل هذه فقط إذا قمت بتطبيقها في مكان عملك الفردي *</a:t>
            </a:r>
            <a:endParaRPr lang="en-US" b="1" dirty="0"/>
          </a:p>
          <a:p>
            <a:pPr algn="r" rtl="1"/>
            <a:endParaRPr lang="en-US" dirty="0"/>
          </a:p>
          <a:p>
            <a:pPr marL="0" indent="0" algn="r" rtl="1">
              <a:buNone/>
            </a:pPr>
            <a:r>
              <a:rPr lang="ar-SA" dirty="0"/>
              <a:t>خطط العمل في حالات الطوارئ (</a:t>
            </a:r>
            <a:r>
              <a:rPr lang="en-US" dirty="0"/>
              <a:t>EPAs</a:t>
            </a:r>
            <a:r>
              <a:rPr lang="ar-SA" dirty="0"/>
              <a:t>)</a:t>
            </a:r>
            <a:endParaRPr lang="en-US" dirty="0"/>
          </a:p>
          <a:p>
            <a:pPr algn="r" rtl="1"/>
            <a:r>
              <a:rPr lang="ar-SA" dirty="0">
                <a:hlinkClick r:id="rId2"/>
              </a:rPr>
              <a:t>أداة إلكترونية </a:t>
            </a:r>
            <a:r>
              <a:rPr lang="en-US" dirty="0">
                <a:hlinkClick r:id="rId2"/>
              </a:rPr>
              <a:t>OSHA</a:t>
            </a:r>
            <a:r>
              <a:rPr lang="ar-SA" dirty="0">
                <a:hlinkClick r:id="rId2"/>
              </a:rPr>
              <a:t> لإنشاء أداة خاصة بك</a:t>
            </a:r>
            <a:endParaRPr lang="ar-SA" dirty="0"/>
          </a:p>
          <a:p>
            <a:pPr algn="r" rtl="1"/>
            <a:r>
              <a:rPr lang="ar-SA" dirty="0">
                <a:hlinkClick r:id="rId3"/>
              </a:rPr>
              <a:t>نموذج </a:t>
            </a:r>
            <a:r>
              <a:rPr lang="en-US" dirty="0">
                <a:hlinkClick r:id="rId3"/>
              </a:rPr>
              <a:t>OSHA</a:t>
            </a:r>
            <a:r>
              <a:rPr lang="ar-SA" dirty="0">
                <a:hlinkClick r:id="rId3"/>
              </a:rPr>
              <a:t> لـ </a:t>
            </a:r>
            <a:r>
              <a:rPr lang="en-US" dirty="0">
                <a:hlinkClick r:id="rId3"/>
              </a:rPr>
              <a:t>EAP</a:t>
            </a:r>
            <a:endParaRPr lang="ar-SA" dirty="0"/>
          </a:p>
          <a:p>
            <a:pPr marL="0" indent="0" algn="r" rtl="1">
              <a:buNone/>
            </a:pPr>
            <a:endParaRPr lang="en-US" dirty="0"/>
          </a:p>
          <a:p>
            <a:pPr marL="0" indent="0" algn="r" rtl="1">
              <a:buNone/>
            </a:pPr>
            <a:r>
              <a:rPr lang="ar-SA" dirty="0"/>
              <a:t>خطط الوقاية من الحرائق:</a:t>
            </a:r>
          </a:p>
          <a:p>
            <a:pPr algn="r" rtl="1"/>
            <a:r>
              <a:rPr lang="ar-SA" dirty="0">
                <a:hlinkClick r:id="rId4"/>
              </a:rPr>
              <a:t>أداة </a:t>
            </a:r>
            <a:r>
              <a:rPr lang="en-US" dirty="0">
                <a:hlinkClick r:id="rId4"/>
              </a:rPr>
              <a:t>OSHA</a:t>
            </a:r>
            <a:r>
              <a:rPr lang="ar-SA" dirty="0">
                <a:hlinkClick r:id="rId4"/>
              </a:rPr>
              <a:t> الإلكترونية</a:t>
            </a:r>
            <a:endParaRPr lang="ar-SA" dirty="0"/>
          </a:p>
          <a:p>
            <a:pPr algn="r" rtl="1"/>
            <a:r>
              <a:rPr lang="ar-SA" dirty="0">
                <a:hlinkClick r:id="rId5"/>
              </a:rPr>
              <a:t>نموذج لخطة الوقاية من الحرائق (</a:t>
            </a:r>
            <a:r>
              <a:rPr lang="en-US" dirty="0">
                <a:hlinkClick r:id="rId5"/>
              </a:rPr>
              <a:t>NC DOL</a:t>
            </a:r>
            <a:r>
              <a:rPr lang="ar-SA" dirty="0">
                <a:hlinkClick r:id="rId5"/>
              </a:rPr>
              <a:t>) </a:t>
            </a:r>
            <a:endParaRPr lang="ar-SA" dirty="0"/>
          </a:p>
          <a:p>
            <a:pPr marL="0" indent="0" algn="r" rtl="1">
              <a:buNone/>
            </a:pPr>
            <a:endParaRPr lang="en-US" dirty="0"/>
          </a:p>
          <a:p>
            <a:pPr marL="0" indent="0" algn="r" rtl="1">
              <a:buNone/>
            </a:pPr>
            <a:r>
              <a:rPr lang="ar-SA" dirty="0"/>
              <a:t>تتوفر خطط إضافية ولكنها قد تعتمد على احتياجات شركتك والمخاطر الفعلية الموجودة (مثل التواصل بخصوص المخاطر ، ومسببات الأمراض المنقولة بالدم ، وما إلى ذلك)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8D9-1478-EB79-281C-EAE0E9C9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3600" dirty="0"/>
              <a:t>قوائم التحقق الخاصة بالسلامة من الحرائق </a:t>
            </a:r>
            <a:r>
              <a:rPr lang="ar-SA" sz="3600" dirty="0" err="1"/>
              <a:t>والبروبان</a:t>
            </a:r>
            <a:r>
              <a:rPr lang="ar-SA" sz="3600" dirty="0"/>
              <a:t> وطفايات الحريق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22FE-F9DC-FF43-C875-2DFC35C50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99432" cy="4351338"/>
          </a:xfrm>
        </p:spPr>
        <p:txBody>
          <a:bodyPr>
            <a:normAutofit/>
          </a:bodyPr>
          <a:lstStyle/>
          <a:p>
            <a:pPr algn="r" rtl="1"/>
            <a:r>
              <a:rPr lang="en-US" dirty="0">
                <a:hlinkClick r:id="rId2"/>
              </a:rPr>
              <a:t>https://www.nfpa.org/Codes-and-Standards/Resources/Standards-in-action/Food-truck-safety</a:t>
            </a:r>
            <a:endParaRPr lang="en-US" dirty="0"/>
          </a:p>
          <a:p>
            <a:pPr algn="r" rtl="1"/>
            <a:endParaRPr lang="en-US" dirty="0"/>
          </a:p>
          <a:p>
            <a:pPr algn="r" rtl="1"/>
            <a:r>
              <a:rPr lang="ar-SA" dirty="0"/>
              <a:t>يجب عليك أيضًا التحقق من السلطات القضائية المحلية الخاصة بك - حتى إذا لم تقم بتحديث رموز مكافحة الحرائق الخاصة بها حتى الآن ، فقد يتم ذلك في وقت ما في المستقبل</a:t>
            </a:r>
          </a:p>
          <a:p>
            <a:pPr algn="r" rtl="1"/>
            <a:r>
              <a:rPr lang="ar-SA" dirty="0"/>
              <a:t>من خلال كونك </a:t>
            </a:r>
            <a:r>
              <a:rPr lang="ar-SA" dirty="0" err="1"/>
              <a:t>استباقيًا</a:t>
            </a:r>
            <a:r>
              <a:rPr lang="ar-SA" dirty="0"/>
              <a:t> ، يمكنك أن تكون متقدمًا على التغييرات عند حدوثها</a:t>
            </a:r>
          </a:p>
          <a:p>
            <a:pPr algn="r" rtl="1"/>
            <a:r>
              <a:rPr lang="ar-SA" dirty="0"/>
              <a:t>يمكنك أيضًا أن تكون رائدًا في تعزيز ممارسات العمل الأكثر أمانًا مع زملائك - قد يكون العديد منهم جيرانًا في حدث مستقبلي!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5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متطلبات صاحب العمل للتدريب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ar-SA" dirty="0"/>
              <a:t>يجب على أصحاب العمل توفير التدريب للموظفين على المخاطر الموجودة في موقع العمل. تأكد من تدريب العمال على:</a:t>
            </a:r>
          </a:p>
          <a:p>
            <a:pPr lvl="1" algn="r" rtl="1"/>
            <a:r>
              <a:rPr lang="ar-SA" dirty="0"/>
              <a:t>الإجراءات المناسبة لحالات الطوارئ (خطة العمل في حالات الطوارئ)</a:t>
            </a:r>
          </a:p>
          <a:p>
            <a:pPr lvl="1" algn="r" rtl="1"/>
            <a:r>
              <a:rPr lang="ar-SA" dirty="0"/>
              <a:t>الإجراء الصحيح لإخطار قسم الاطفاء</a:t>
            </a:r>
          </a:p>
          <a:p>
            <a:pPr lvl="1" algn="r" rtl="1"/>
            <a:r>
              <a:rPr lang="ar-SA" dirty="0"/>
              <a:t>مخاطر الحريق الموجودة وكيفية السيطرة عليها</a:t>
            </a:r>
          </a:p>
          <a:p>
            <a:pPr lvl="1" algn="r" rtl="1"/>
            <a:r>
              <a:rPr lang="ar-SA" dirty="0"/>
              <a:t>الطريقة الصحيحة لإغلاق مصادر الوقود</a:t>
            </a:r>
          </a:p>
          <a:p>
            <a:pPr lvl="1" algn="r" rtl="1"/>
            <a:r>
              <a:rPr lang="ar-SA" dirty="0"/>
              <a:t>الإجراء المناسب لإجراء اختبار التسرب على توصيلات الغاز</a:t>
            </a:r>
          </a:p>
          <a:p>
            <a:pPr lvl="1" algn="r" rtl="1"/>
            <a:r>
              <a:rPr lang="ar-SA" dirty="0"/>
              <a:t>الاستخدام السليم لأجهزة الإطفاء المحمولة وأنظمة الإطفاء</a:t>
            </a:r>
          </a:p>
          <a:p>
            <a:pPr lvl="1" algn="r" rtl="1"/>
            <a:r>
              <a:rPr lang="ar-SA" dirty="0"/>
              <a:t>أي مخاطر أخرى قد تؤثر عليهم في مكان العمل</a:t>
            </a:r>
          </a:p>
          <a:p>
            <a:pPr algn="r" rtl="1"/>
            <a:r>
              <a:rPr lang="ar-SA" dirty="0"/>
              <a:t>إذا لم يكن هناك توثيق بأن التدريب قد حدث ، فهذا يعني أنه لم يحدث.</a:t>
            </a:r>
          </a:p>
          <a:p>
            <a:pPr algn="r" rtl="1"/>
            <a:r>
              <a:rPr lang="ar-SA" dirty="0"/>
              <a:t>احتفظ بسجلات مكتوبة للتدريبات وغيرها من الفحوصات المهمة التي قد تدعمك في حالة وقوع حادث.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7442</TotalTime>
  <Words>872</Words>
  <Application>Microsoft Macintosh PowerPoint</Application>
  <PresentationFormat>Widescreen</PresentationFormat>
  <Paragraphs>97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تدريب السلامة لعربات الطعام المتنقلة</vt:lpstr>
      <vt:lpstr>الأهداف </vt:lpstr>
      <vt:lpstr>اليوم قد يكون لدينا الكثير من المعلومات</vt:lpstr>
      <vt:lpstr>عقلية إدارة السلامة</vt:lpstr>
      <vt:lpstr>توفر إدارة السلامة والصحة المهنية (OSHA) مساعدة الأعمال الصغيرة</vt:lpstr>
      <vt:lpstr>برنامج الاستشارات في الموقع التابع لـ SHARP ، OSHA</vt:lpstr>
      <vt:lpstr>نماذج الخطط والقوالب متوفرة</vt:lpstr>
      <vt:lpstr>قوائم التحقق الخاصة بالسلامة من الحرائق والبروبان وطفايات الحريق</vt:lpstr>
      <vt:lpstr>متطلبات صاحب العمل للتدريب</vt:lpstr>
      <vt:lpstr>مواضيع إضافية يمكن تطبيقها</vt:lpstr>
      <vt:lpstr>الخلاصة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Faisal Alghamdi</cp:lastModifiedBy>
  <cp:revision>6</cp:revision>
  <dcterms:created xsi:type="dcterms:W3CDTF">2023-01-01T03:33:26Z</dcterms:created>
  <dcterms:modified xsi:type="dcterms:W3CDTF">2023-07-05T00:38:56Z</dcterms:modified>
</cp:coreProperties>
</file>