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2" r:id="rId3"/>
    <p:sldId id="257" r:id="rId4"/>
    <p:sldId id="301" r:id="rId5"/>
    <p:sldId id="305" r:id="rId6"/>
    <p:sldId id="306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b" userId="639ece72d218a8ff" providerId="LiveId" clId="{8FCDE0BF-8AD6-4B9A-9881-EED10E0C0B17}"/>
    <pc:docChg chg="modSld">
      <pc:chgData name="m b" userId="639ece72d218a8ff" providerId="LiveId" clId="{8FCDE0BF-8AD6-4B9A-9881-EED10E0C0B17}" dt="2023-03-01T19:27:20.769" v="0" actId="207"/>
      <pc:docMkLst>
        <pc:docMk/>
      </pc:docMkLst>
      <pc:sldChg chg="modSp mod">
        <pc:chgData name="m b" userId="639ece72d218a8ff" providerId="LiveId" clId="{8FCDE0BF-8AD6-4B9A-9881-EED10E0C0B17}" dt="2023-03-01T19:27:20.769" v="0" actId="207"/>
        <pc:sldMkLst>
          <pc:docMk/>
          <pc:sldMk cId="3723291019" sldId="301"/>
        </pc:sldMkLst>
        <pc:spChg chg="mod">
          <ac:chgData name="m b" userId="639ece72d218a8ff" providerId="LiveId" clId="{8FCDE0BF-8AD6-4B9A-9881-EED10E0C0B17}" dt="2023-03-01T19:27:20.769" v="0" actId="207"/>
          <ac:spMkLst>
            <pc:docMk/>
            <pc:sldMk cId="3723291019" sldId="301"/>
            <ac:spMk id="10" creationId="{B373A132-4B26-07C1-C3E5-A5098BFE49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r>
              <a:rPr lang="en-US" dirty="0"/>
              <a:t>There are multiple reasons to strive for best practices- safe workplaces (with lower injury rates) spend less on insurance, have lower employee turnover, and have higher employee morale (leading to higher productivity).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The above screenshot from the OSHA website,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which may change at any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OSHA provides Free Worker Safety/Health consulting services to small businesses</a:t>
            </a:r>
          </a:p>
          <a:p>
            <a:endParaRPr lang="en-US" dirty="0"/>
          </a:p>
          <a:p>
            <a:r>
              <a:rPr lang="en-US" dirty="0"/>
              <a:t>The OSHA SHARP Program recognizes small business employers who have exemplary safety and health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osha.gov/complianceassistance/cas" TargetMode="External"/><Relationship Id="rId4" Type="http://schemas.openxmlformats.org/officeDocument/2006/relationships/hyperlink" Target="https://www.osha.gov/consul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ites/default/files/2019-03/sample_emergencyactionplan.doc" TargetMode="External"/><Relationship Id="rId2" Type="http://schemas.openxmlformats.org/officeDocument/2006/relationships/hyperlink" Target="https://www.osha.gov/etools/evacuation-plans-procedures/expert-systems/create-ea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nect.ncdot.gov/resources/safety/Teppl/TEPPL%20All%20Documents%20Library/W38_EAandFirePrev.pdf" TargetMode="External"/><Relationship Id="rId4" Type="http://schemas.openxmlformats.org/officeDocument/2006/relationships/hyperlink" Target="https://www.osha.gov/etools/evacuation-plans-procedures/emergency-standards/fire-preven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Mobile Food Truck </a:t>
            </a:r>
            <a:br>
              <a:rPr lang="en-US" dirty="0"/>
            </a:br>
            <a:r>
              <a:rPr lang="en-US" dirty="0"/>
              <a:t>Safety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6</a:t>
            </a:r>
            <a:r>
              <a:rPr lang="en-US"/>
              <a:t>: Specifics for Owners/Managers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5" y="5387313"/>
            <a:ext cx="100092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material was produced under grant number SH-39170-SH2 from the Occupational Safety and Health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Administration, U.S. Department of Labor. It does not necessarily reflect the views or policies of the U.S.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Department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Labor,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nor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does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mention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trade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names,</a:t>
            </a:r>
            <a:r>
              <a:rPr lang="en-US" sz="1800" i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commercial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products,</a:t>
            </a:r>
            <a:r>
              <a:rPr lang="en-US" sz="1800" i="1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organizations</a:t>
            </a:r>
            <a:r>
              <a:rPr lang="en-US" sz="1800" i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imply</a:t>
            </a:r>
            <a:r>
              <a:rPr lang="en-US" sz="1800" i="1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endorsement by the U.S. </a:t>
            </a:r>
            <a:r>
              <a:rPr lang="en-US" sz="1800" i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Government.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Topics that May Apply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Hazard Communication Standards</a:t>
            </a:r>
          </a:p>
          <a:p>
            <a:pPr lvl="1"/>
            <a:r>
              <a:rPr lang="en-US" dirty="0"/>
              <a:t>Chemicals with Safety Data Sheets (SDSs) including cleaning chemicals</a:t>
            </a:r>
          </a:p>
          <a:p>
            <a:r>
              <a:rPr lang="en-US" dirty="0"/>
              <a:t>Bloodborne Pathogens (BBP)</a:t>
            </a:r>
          </a:p>
          <a:p>
            <a:pPr lvl="1"/>
            <a:r>
              <a:rPr lang="en-US" dirty="0"/>
              <a:t>Is there potential exposure to blood or other bodily fluids during an accident? How will this be handled?</a:t>
            </a:r>
          </a:p>
          <a:p>
            <a:r>
              <a:rPr lang="en-US" dirty="0"/>
              <a:t>OSHA Recordkeeping </a:t>
            </a:r>
          </a:p>
          <a:p>
            <a:pPr lvl="1"/>
            <a:r>
              <a:rPr lang="en-US" dirty="0"/>
              <a:t>This requirement may depend on the size of your company, how many employees you have</a:t>
            </a:r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Employers have several requirements to provide a safe workplace for their workers</a:t>
            </a:r>
          </a:p>
          <a:p>
            <a:r>
              <a:rPr lang="en-US" dirty="0"/>
              <a:t>OSHA recognizes that small businesses have limited resources, offer their consultative services as assistance </a:t>
            </a:r>
          </a:p>
          <a:p>
            <a:endParaRPr lang="en-US" dirty="0"/>
          </a:p>
          <a:p>
            <a:r>
              <a:rPr lang="en-US" dirty="0"/>
              <a:t>Conclusion: Resources are available to help you make your workplace a safe one for yourself and your workers. Take advantage of it and share your knowledge with others!</a:t>
            </a:r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5" y="1825625"/>
            <a:ext cx="1132449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After this module, the trainee will be able to:</a:t>
            </a:r>
          </a:p>
          <a:p>
            <a:r>
              <a:rPr lang="en-US" dirty="0"/>
              <a:t>Recognize the benefits of having a proactive safety program</a:t>
            </a:r>
          </a:p>
          <a:p>
            <a:r>
              <a:rPr lang="en-US" dirty="0"/>
              <a:t>Find resources to develop their own Health and Safety Plans for their workplaces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Today may have a lot of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057775"/>
          </a:xfrm>
        </p:spPr>
        <p:txBody>
          <a:bodyPr/>
          <a:lstStyle/>
          <a:p>
            <a:r>
              <a:rPr lang="en-US" dirty="0"/>
              <a:t>Past accidents may scare you</a:t>
            </a:r>
          </a:p>
          <a:p>
            <a:r>
              <a:rPr lang="en-US" dirty="0"/>
              <a:t>OSHA may scare you</a:t>
            </a:r>
          </a:p>
          <a:p>
            <a:r>
              <a:rPr lang="en-US" dirty="0"/>
              <a:t>Future lawsuits may scare you</a:t>
            </a:r>
          </a:p>
          <a:p>
            <a:r>
              <a:rPr lang="en-US" dirty="0"/>
              <a:t>But… you have an opportunity to keep those from happening!</a:t>
            </a:r>
          </a:p>
          <a:p>
            <a:endParaRPr lang="en-US" dirty="0"/>
          </a:p>
          <a:p>
            <a:r>
              <a:rPr lang="en-US" dirty="0"/>
              <a:t>“If you can’t be a good example, you may have to be a terrible warning.” Catherine </a:t>
            </a:r>
            <a:r>
              <a:rPr lang="en-US" dirty="0" err="1"/>
              <a:t>Aird</a:t>
            </a:r>
            <a:endParaRPr lang="en-US" dirty="0"/>
          </a:p>
          <a:p>
            <a:endParaRPr lang="en-US" dirty="0"/>
          </a:p>
          <a:p>
            <a:r>
              <a:rPr lang="en-US" dirty="0"/>
              <a:t>You have already taken the first step to improving the safety of your business by attending this course! Keep the momentum going!</a:t>
            </a: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5" y="89973"/>
            <a:ext cx="10515600" cy="1325563"/>
          </a:xfrm>
        </p:spPr>
        <p:txBody>
          <a:bodyPr/>
          <a:lstStyle/>
          <a:p>
            <a:r>
              <a:rPr lang="en-US" dirty="0"/>
              <a:t>Safety Management Mindset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6953534" cy="4942402"/>
          </a:xfrm>
        </p:spPr>
        <p:txBody>
          <a:bodyPr>
            <a:normAutofit/>
          </a:bodyPr>
          <a:lstStyle/>
          <a:p>
            <a:r>
              <a:rPr lang="en-US" dirty="0"/>
              <a:t>Where are OSHA standards (and others)?</a:t>
            </a:r>
          </a:p>
          <a:p>
            <a:r>
              <a:rPr lang="en-US" dirty="0"/>
              <a:t>If your only goal is compliance, how easy is it to fall short? What are the consequences?</a:t>
            </a:r>
          </a:p>
          <a:p>
            <a:endParaRPr lang="en-US" dirty="0"/>
          </a:p>
          <a:p>
            <a:r>
              <a:rPr lang="en-US" dirty="0"/>
              <a:t>Where are you on this scale today?</a:t>
            </a:r>
          </a:p>
          <a:p>
            <a:pPr lvl="1"/>
            <a:r>
              <a:rPr lang="en-US" dirty="0"/>
              <a:t>Can workers bring problems to you, knowing they will be addressed?</a:t>
            </a:r>
          </a:p>
          <a:p>
            <a:pPr lvl="1"/>
            <a:r>
              <a:rPr lang="en-US" dirty="0"/>
              <a:t>Is there a tendency to be proactive or reactive?</a:t>
            </a:r>
          </a:p>
          <a:p>
            <a:r>
              <a:rPr lang="en-US" dirty="0"/>
              <a:t>What is your goal? How will you get there?</a:t>
            </a:r>
          </a:p>
          <a:p>
            <a:r>
              <a:rPr lang="en-US" dirty="0"/>
              <a:t>What challenges/barriers exist?</a:t>
            </a:r>
          </a:p>
          <a:p>
            <a:endParaRPr lang="en-US" dirty="0"/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7611653" y="1633900"/>
            <a:ext cx="4284286" cy="3363893"/>
            <a:chOff x="7148765" y="2382012"/>
            <a:chExt cx="3269119" cy="27580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91586" y="4811989"/>
              <a:ext cx="2726298" cy="328046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Not Compliant with Regulations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91583" y="4402531"/>
              <a:ext cx="2665825" cy="32804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Compliance with Regulations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702000" y="3760916"/>
              <a:ext cx="2665825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Beyond Compliance- </a:t>
              </a:r>
            </a:p>
            <a:p>
              <a:r>
                <a:rPr lang="en-US" sz="2000" b="1" dirty="0"/>
                <a:t>Improved working conditions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91585" y="3119300"/>
              <a:ext cx="2676240" cy="58038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Best Practices- Highest Efficiency, Health, Safety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91585" y="2730027"/>
              <a:ext cx="2665824" cy="32804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Ideal- Sustained Safety Culture</a:t>
              </a:r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7148765" y="2382012"/>
              <a:ext cx="589547" cy="2758023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Safety Culture Spectrum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0515600" cy="1325563"/>
          </a:xfrm>
        </p:spPr>
        <p:txBody>
          <a:bodyPr/>
          <a:lstStyle/>
          <a:p>
            <a:r>
              <a:rPr lang="en-US" dirty="0"/>
              <a:t>OSHA provides small business assistance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4" name="Picture 3" descr="OSHA's Small Business website provides links to users such as Safety and Health Programs, a Small Business Handbook, Compliance Guides, and other general resources. jpg 99kb">
            <a:extLst>
              <a:ext uri="{FF2B5EF4-FFF2-40B4-BE49-F238E27FC236}">
                <a16:creationId xmlns:a16="http://schemas.microsoft.com/office/drawing/2014/main" id="{0A9710E9-B205-8177-EF7F-99244026B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247" y="950301"/>
            <a:ext cx="7543433" cy="52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OSHA’s On-Site Consultation Program, SHARP</a:t>
            </a: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Free Worker Safety/Health consulting services to small businesses</a:t>
            </a:r>
          </a:p>
          <a:p>
            <a:r>
              <a:rPr lang="en-US" sz="2400" dirty="0"/>
              <a:t>Consulting services are separate from enforcement to assist employers on establishing, improving safety/health programs and achieving compliance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6348076" y="1680088"/>
            <a:ext cx="482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https://www.osha.gov/complianceassistance/cas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8077"/>
            <a:ext cx="5334001" cy="4632214"/>
          </a:xfrm>
        </p:spPr>
        <p:txBody>
          <a:bodyPr>
            <a:normAutofit/>
          </a:bodyPr>
          <a:lstStyle/>
          <a:p>
            <a:r>
              <a:rPr lang="en-US" sz="2400" dirty="0"/>
              <a:t>Assistance is available from Compliance Assistance Specialists</a:t>
            </a:r>
          </a:p>
          <a:p>
            <a:endParaRPr lang="en-US" sz="2400" dirty="0"/>
          </a:p>
          <a:p>
            <a:r>
              <a:rPr lang="en-US" sz="2400" dirty="0"/>
              <a:t>OSHA’s website has many resources for small businesses</a:t>
            </a:r>
          </a:p>
          <a:p>
            <a:r>
              <a:rPr lang="en-US" sz="2400" dirty="0"/>
              <a:t>After you get started, you may want to request assistance for more complicated topics </a:t>
            </a:r>
          </a:p>
        </p:txBody>
      </p:sp>
    </p:spTree>
    <p:extLst>
      <p:ext uri="{BB962C8B-B14F-4D97-AF65-F5344CB8AC3E}">
        <p14:creationId xmlns:p14="http://schemas.microsoft.com/office/powerpoint/2010/main" val="341127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Plans and Templates are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*These will only work if you apply them to YOUR individual workplace*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Emergency Action Plans (EAPs):</a:t>
            </a:r>
          </a:p>
          <a:p>
            <a:r>
              <a:rPr lang="en-US" dirty="0">
                <a:hlinkClick r:id="rId2"/>
              </a:rPr>
              <a:t>OSHA e-Tool to create your own</a:t>
            </a:r>
            <a:endParaRPr lang="en-US" dirty="0"/>
          </a:p>
          <a:p>
            <a:r>
              <a:rPr lang="en-US" dirty="0">
                <a:hlinkClick r:id="rId3"/>
              </a:rPr>
              <a:t>OSHA Sample EAP Template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Fire Prevention Plans:</a:t>
            </a:r>
          </a:p>
          <a:p>
            <a:r>
              <a:rPr lang="en-US" dirty="0">
                <a:hlinkClick r:id="rId4"/>
              </a:rPr>
              <a:t>OSHA e-Tool </a:t>
            </a:r>
            <a:endParaRPr lang="en-US" dirty="0"/>
          </a:p>
          <a:p>
            <a:r>
              <a:rPr lang="en-US" dirty="0">
                <a:hlinkClick r:id="rId5"/>
              </a:rPr>
              <a:t>Sample Fire Prevention Plan Template </a:t>
            </a:r>
            <a:r>
              <a:rPr lang="en-US" dirty="0"/>
              <a:t>(NC DOL)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Additional plans are available but may depend on your company’s needs and actual hazards present (i.e. Hazard Communication, Bloodborne Pathogens,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Checklists for Fire Safety, Propane, Fire Extinguishers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endParaRPr lang="en-US" dirty="0"/>
          </a:p>
          <a:p>
            <a:r>
              <a:rPr lang="en-US" dirty="0"/>
              <a:t>You should also check your local jurisdictions- even if they have not updated their fire codes yet, they may sometime in the future</a:t>
            </a:r>
          </a:p>
          <a:p>
            <a:pPr lvl="1"/>
            <a:r>
              <a:rPr lang="en-US" dirty="0"/>
              <a:t>By being proactive, you can be ahead of changes when they occur</a:t>
            </a:r>
          </a:p>
          <a:p>
            <a:pPr lvl="1"/>
            <a:r>
              <a:rPr lang="en-US" dirty="0"/>
              <a:t>You can also be a leader in promoting safer work practices with your colleagues- many of them may be neighbors at a future event!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Employer Requirements for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Employers must provide training to employees on the hazards present at the worksite. Ensure that workers are trained on:</a:t>
            </a:r>
          </a:p>
          <a:p>
            <a:pPr lvl="1"/>
            <a:r>
              <a:rPr lang="en-US" dirty="0"/>
              <a:t>Proper procedures for emergencies (Emergency Action Plan)</a:t>
            </a:r>
          </a:p>
          <a:p>
            <a:pPr lvl="1"/>
            <a:r>
              <a:rPr lang="en-US" dirty="0"/>
              <a:t>Proper procedure for notifying the fire department </a:t>
            </a:r>
          </a:p>
          <a:p>
            <a:pPr lvl="1"/>
            <a:r>
              <a:rPr lang="en-US" dirty="0"/>
              <a:t>The fire hazards that are present and how to control them</a:t>
            </a:r>
          </a:p>
          <a:p>
            <a:pPr lvl="1"/>
            <a:r>
              <a:rPr lang="en-US" dirty="0"/>
              <a:t>Proper method of shutting off fuel sources</a:t>
            </a:r>
          </a:p>
          <a:p>
            <a:pPr lvl="1"/>
            <a:r>
              <a:rPr lang="en-US" dirty="0"/>
              <a:t>Proper procedure to perform leak test on gas connections </a:t>
            </a:r>
          </a:p>
          <a:p>
            <a:pPr lvl="1"/>
            <a:r>
              <a:rPr lang="en-US" dirty="0"/>
              <a:t>Proper use of portable fire extinguishers and extinguishing systems</a:t>
            </a:r>
          </a:p>
          <a:p>
            <a:pPr lvl="1"/>
            <a:r>
              <a:rPr lang="en-US" dirty="0"/>
              <a:t>Any other hazards that may affect them in the workplace</a:t>
            </a:r>
          </a:p>
          <a:p>
            <a:r>
              <a:rPr lang="en-US" dirty="0"/>
              <a:t>If there is not documentation that training occurred, then it didn’t happen.</a:t>
            </a:r>
          </a:p>
          <a:p>
            <a:r>
              <a:rPr lang="en-US" dirty="0"/>
              <a:t>Keep written records of trainings and other important checks that may back you up if an accident does happen.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7254</TotalTime>
  <Words>907</Words>
  <Application>Microsoft Office PowerPoint</Application>
  <PresentationFormat>Widescreen</PresentationFormat>
  <Paragraphs>98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Mobile Food Truck  Safety Training</vt:lpstr>
      <vt:lpstr>Objectives</vt:lpstr>
      <vt:lpstr>Today may have a lot of information</vt:lpstr>
      <vt:lpstr>Safety Management Mindset</vt:lpstr>
      <vt:lpstr>OSHA provides small business assistance</vt:lpstr>
      <vt:lpstr>OSHA’s On-Site Consultation Program, SHARP</vt:lpstr>
      <vt:lpstr>Sample Plans and Templates are Available</vt:lpstr>
      <vt:lpstr>Checklists for Fire Safety, Propane, Fire Extinguishers</vt:lpstr>
      <vt:lpstr>Employer Requirements for Training</vt:lpstr>
      <vt:lpstr>Additional Topics that May Apply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 b</cp:lastModifiedBy>
  <cp:revision>4</cp:revision>
  <dcterms:created xsi:type="dcterms:W3CDTF">2023-01-01T03:33:26Z</dcterms:created>
  <dcterms:modified xsi:type="dcterms:W3CDTF">2023-03-01T19:27:29Z</dcterms:modified>
</cp:coreProperties>
</file>