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02" r:id="rId3"/>
    <p:sldId id="257" r:id="rId4"/>
    <p:sldId id="301" r:id="rId5"/>
    <p:sldId id="262" r:id="rId6"/>
    <p:sldId id="263" r:id="rId7"/>
    <p:sldId id="258" r:id="rId8"/>
    <p:sldId id="307" r:id="rId9"/>
    <p:sldId id="260" r:id="rId10"/>
    <p:sldId id="303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AA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0" autoAdjust="0"/>
    <p:restoredTop sz="87107" autoAdjust="0"/>
  </p:normalViewPr>
  <p:slideViewPr>
    <p:cSldViewPr snapToGrid="0">
      <p:cViewPr varScale="1">
        <p:scale>
          <a:sx n="91" d="100"/>
          <a:sy n="91" d="100"/>
        </p:scale>
        <p:origin x="1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2500E-B61F-44BF-8EF4-6765A6F57D48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66E14-7FF6-4ADD-83FC-C3CF97B9C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40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https://www.osha.gov/businesscase/benefits </a:t>
            </a:r>
          </a:p>
          <a:p>
            <a:endParaRPr lang="en-US" dirty="0"/>
          </a:p>
          <a:p>
            <a:r>
              <a:rPr lang="pl-PL" dirty="0"/>
              <a:t>Istnieje wiele powodów, aby dążyć do jak najlepszych praktyk - bezpieczne miejsca pracy (o niższych wskaźnikach obrażeń) wydają mniej na ubezpieczenia, mają niższą rotację pracowników oraz wyższe morale pracowników (co prowadzi do większej produktywności).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66E14-7FF6-4ADD-83FC-C3CF97B9C2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00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pl-PL" dirty="0"/>
              <a:t>Powyższy zrzut ekranu pochodzi ze strony internetowej OSHA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https://www.osha.gov/smallbusiness</a:t>
            </a:r>
            <a:r>
              <a:rPr lang="pl-PL" dirty="0"/>
              <a:t> -</a:t>
            </a:r>
            <a:r>
              <a:rPr lang="en-US" dirty="0"/>
              <a:t> </a:t>
            </a:r>
            <a:r>
              <a:rPr lang="pl-PL" dirty="0"/>
              <a:t>może ulegać zmianom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45005-0BCA-4781-B1DC-7BCB14EBE3C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0485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OSHA zapewnia bezpłatne usługi doradztwa dotyczącego bezpieczeństwa i zdrowia pracowników dla małych przedsiębiorstw.</a:t>
            </a:r>
          </a:p>
          <a:p>
            <a:endParaRPr lang="pl-PL" dirty="0"/>
          </a:p>
          <a:p>
            <a:r>
              <a:rPr lang="pl-PL" dirty="0"/>
              <a:t>Program OSHA SHARP wyróżnia małych pracodawców, którzy prowadzą wzorowe programy ochrony bezpieczeństwa i zdrowia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E45005-0BCA-4781-B1DC-7BCB14EBE3C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934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tmp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osha.gov/sharp" TargetMode="External"/><Relationship Id="rId5" Type="http://schemas.openxmlformats.org/officeDocument/2006/relationships/image" Target="../media/image4.jpg"/><Relationship Id="rId4" Type="http://schemas.openxmlformats.org/officeDocument/2006/relationships/hyperlink" Target="https://www.osha.gov/consultatio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ites/default/files/2019-03/sample_emergencyactionplan.doc" TargetMode="External"/><Relationship Id="rId2" Type="http://schemas.openxmlformats.org/officeDocument/2006/relationships/hyperlink" Target="https://www.osha.gov/etools/evacuation-plans-procedures/expert-systems/create-eap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onnect.ncdot.gov/resources/safety/Teppl/TEPPL%20All%20Documents%20Library/W38_EAandFirePrev.pdf" TargetMode="External"/><Relationship Id="rId4" Type="http://schemas.openxmlformats.org/officeDocument/2006/relationships/hyperlink" Target="https://www.osha.gov/etools/evacuation-plans-procedures/emergency-standards/fire-prevention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fpa.org/Codes-and-Standards/Resources/Standards-in-action/Food-truck-safety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Szkolenie z Bezpieczeństwa </a:t>
            </a:r>
            <a:r>
              <a:rPr lang="pl-PL"/>
              <a:t>Mobilnej Gastronomii </a:t>
            </a:r>
            <a:r>
              <a:rPr lang="pl-PL" dirty="0"/>
              <a:t>(Food Truck)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Część</a:t>
            </a:r>
            <a:r>
              <a:rPr lang="en-US" dirty="0"/>
              <a:t> 6: </a:t>
            </a:r>
            <a:r>
              <a:rPr lang="pl-PL" dirty="0"/>
              <a:t>Informacje dla Właścicieli i Menadżerów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572B91-30F7-E82F-A998-C707BE54FDBE}"/>
              </a:ext>
            </a:extLst>
          </p:cNvPr>
          <p:cNvSpPr txBox="1"/>
          <p:nvPr/>
        </p:nvSpPr>
        <p:spPr>
          <a:xfrm>
            <a:off x="1216801" y="5029961"/>
            <a:ext cx="97583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latin typeface="Calibri" panose="020F0502020204030204" pitchFamily="34" charset="0"/>
                <a:ea typeface="Calibri" panose="020F0502020204030204" pitchFamily="34" charset="0"/>
              </a:rPr>
              <a:t>Niniejsze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i="1" dirty="0"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ateriały zostały wyprodukowane w ramach dotacji numer SH-39170-SH2 otrzymanej od Administracji Bezpieczeństwa i Higieny Pracy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Pracy Stanów Zjednoczonych. Niekoniecznie odzwierciedlają one poglądy ani politykę Departamentu Pracy Stanów Zjednoczonych, a także wymienienie nazw handlowych, produktów komercyjnych lub organizacji nie oznacza poparcia ze strony Rządu Stanów Zjednoczonych.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7B119-71C9-2629-BAC9-B545CE5B1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Dodatkowe tematy, które mogą mieć zastosowanie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88D7F-CF42-22CF-1A99-98A1E0A83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Standardy dotyczące komunikacji zagrożeń</a:t>
            </a:r>
          </a:p>
          <a:p>
            <a:pPr lvl="1"/>
            <a:r>
              <a:rPr lang="pl-PL" dirty="0"/>
              <a:t>Chemikalia posiadające karty charakterystyki (</a:t>
            </a:r>
            <a:r>
              <a:rPr lang="pl-PL" dirty="0" err="1"/>
              <a:t>Safety</a:t>
            </a:r>
            <a:r>
              <a:rPr lang="pl-PL" dirty="0"/>
              <a:t> Data </a:t>
            </a:r>
            <a:r>
              <a:rPr lang="pl-PL" dirty="0" err="1"/>
              <a:t>Sheets</a:t>
            </a:r>
            <a:r>
              <a:rPr lang="pl-PL" dirty="0"/>
              <a:t> - SDS), w tym środki czyszczące</a:t>
            </a:r>
          </a:p>
          <a:p>
            <a:r>
              <a:rPr lang="pl-PL" dirty="0"/>
              <a:t>Patogeny przenoszone drogą krwi</a:t>
            </a:r>
          </a:p>
          <a:p>
            <a:pPr lvl="1"/>
            <a:r>
              <a:rPr lang="pl-PL" dirty="0"/>
              <a:t>Czy podczas wypadku istnieje potencjalne wyeksponowanie na krew lub inne płyny ustrojowe? Co należy wtedy zrobić?</a:t>
            </a:r>
          </a:p>
          <a:p>
            <a:r>
              <a:rPr lang="pl-PL" dirty="0"/>
              <a:t>Prowadzenie dokumentacji OSHA</a:t>
            </a:r>
          </a:p>
          <a:p>
            <a:pPr lvl="1"/>
            <a:r>
              <a:rPr lang="pl-PL" dirty="0"/>
              <a:t>To wymaganie może zależeć od wielkości Twojej firmy i liczby pracowników.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645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Pracodawcy mają wiele wymagań dotyczących zapewnienia bezpiecznego miejsca pracy dla swoich pracowników.</a:t>
            </a:r>
          </a:p>
          <a:p>
            <a:r>
              <a:rPr lang="pl-PL" dirty="0"/>
              <a:t>OSHA zdaje sobie sprawę że małe przedsiębiorstwa mają ograniczone zasoby i oferuje swoje usługi konsultacyjne w ramach pomocy.</a:t>
            </a:r>
          </a:p>
          <a:p>
            <a:endParaRPr lang="pl-PL" dirty="0"/>
          </a:p>
          <a:p>
            <a:r>
              <a:rPr lang="pl-PL" dirty="0"/>
              <a:t>Podsumowanie: Istnieją dostępne zasoby, które pomogą uczynić twoje miejsce pracy bezpiecznym zarówno dla Ciebie, jak i dla Twoich pracowników. Skorzystaj z nich i podziel się swoją wiedzą z innymi!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5FB2E-16E6-EE41-7ABB-9C063AB3F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Cel szkolenia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5E413-D0B7-16D0-5396-EA537842B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215" y="1825625"/>
            <a:ext cx="11324493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Po ukończeniu tego modułu uczestnik będzie w stanie:</a:t>
            </a:r>
            <a:endParaRPr lang="en-US" dirty="0"/>
          </a:p>
          <a:p>
            <a:r>
              <a:rPr lang="pl-PL" dirty="0"/>
              <a:t>Rozpoznać korzyści wynikające z posiadania aktywnego programu bezpieczeństwa.</a:t>
            </a:r>
          </a:p>
          <a:p>
            <a:r>
              <a:rPr lang="pl-PL" dirty="0"/>
              <a:t>Wyszukać zasoby potrzebne do opracowania własnych planów dotyczących zdrowia i bezpieczeństwa w miejscu pracy.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702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7263-392B-29D3-BE95-B52B2F957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pl-PL" dirty="0"/>
              <a:t>Dzisiaj może jesteś w posiadaniu wielu informacji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E30D-6B1D-7115-9B27-DD16CD87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444624"/>
            <a:ext cx="10845800" cy="5057775"/>
          </a:xfrm>
        </p:spPr>
        <p:txBody>
          <a:bodyPr>
            <a:normAutofit/>
          </a:bodyPr>
          <a:lstStyle/>
          <a:p>
            <a:r>
              <a:rPr lang="pl-PL" dirty="0"/>
              <a:t>Przeszłe wypadki mogą przerażać.</a:t>
            </a:r>
          </a:p>
          <a:p>
            <a:r>
              <a:rPr lang="pl-PL" dirty="0"/>
              <a:t>OSHA może przerażać.</a:t>
            </a:r>
          </a:p>
          <a:p>
            <a:r>
              <a:rPr lang="pl-PL" dirty="0"/>
              <a:t>Przyszłe pozwy sądowe mogą przerażać.</a:t>
            </a:r>
          </a:p>
          <a:p>
            <a:r>
              <a:rPr lang="pl-PL" dirty="0"/>
              <a:t>Ale... masz możliwość im zapobiec!</a:t>
            </a:r>
          </a:p>
          <a:p>
            <a:endParaRPr lang="pl-PL" dirty="0"/>
          </a:p>
          <a:p>
            <a:r>
              <a:rPr lang="pl-PL" dirty="0"/>
              <a:t>"Jeśli nie możesz być dobrym przykładem, możesz być strasznym ostrzeżeniem." Catherine </a:t>
            </a:r>
            <a:r>
              <a:rPr lang="pl-PL" dirty="0" err="1"/>
              <a:t>Aird</a:t>
            </a:r>
            <a:endParaRPr lang="pl-PL" dirty="0"/>
          </a:p>
          <a:p>
            <a:endParaRPr lang="pl-PL" dirty="0"/>
          </a:p>
          <a:p>
            <a:r>
              <a:rPr lang="pl-PL" dirty="0"/>
              <a:t>Właśnie podjąłeś pierwszy krok w kierunku poprawy bezpieczeństwa w swoim przedsiębiorstwie, uczestnicząc w tym kursie! Trzymaj tempo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06102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9C647-A768-0F24-1C56-D16B75221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55" y="89973"/>
            <a:ext cx="10515600" cy="1325563"/>
          </a:xfrm>
        </p:spPr>
        <p:txBody>
          <a:bodyPr/>
          <a:lstStyle/>
          <a:p>
            <a:r>
              <a:rPr lang="en-US" dirty="0" err="1"/>
              <a:t>Podejście</a:t>
            </a:r>
            <a:r>
              <a:rPr lang="en-US" dirty="0"/>
              <a:t> do </a:t>
            </a:r>
            <a:r>
              <a:rPr lang="en-US" dirty="0" err="1"/>
              <a:t>zarządzania</a:t>
            </a:r>
            <a:r>
              <a:rPr lang="en-US" dirty="0"/>
              <a:t> </a:t>
            </a:r>
            <a:r>
              <a:rPr lang="en-US" dirty="0" err="1"/>
              <a:t>bezpieczeństwem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C5B40-2DB1-BF03-BC05-EF014FDAC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6953534" cy="4942402"/>
          </a:xfrm>
        </p:spPr>
        <p:txBody>
          <a:bodyPr>
            <a:normAutofit fontScale="92500"/>
          </a:bodyPr>
          <a:lstStyle/>
          <a:p>
            <a:r>
              <a:rPr lang="pl-PL" dirty="0"/>
              <a:t>Gdzie znajdują się standardy OSHA (oraz inne)?</a:t>
            </a:r>
          </a:p>
          <a:p>
            <a:r>
              <a:rPr lang="pl-PL" dirty="0"/>
              <a:t>Jeśli twój jedyny cel to spełnienie przepisów, jak trudno będzie to osiągnąć? Jakie są konsekwencje?</a:t>
            </a:r>
          </a:p>
          <a:p>
            <a:endParaRPr lang="pl-PL" dirty="0"/>
          </a:p>
          <a:p>
            <a:r>
              <a:rPr lang="pl-PL" dirty="0"/>
              <a:t>Gdzie się obecnie znajdujesz na tej skali?</a:t>
            </a:r>
          </a:p>
          <a:p>
            <a:pPr lvl="1"/>
            <a:r>
              <a:rPr lang="pl-PL" dirty="0"/>
              <a:t>Czy pracownicy mogą zgłaszać problemy, mając pewność, że zostaną rozwiązane?</a:t>
            </a:r>
          </a:p>
          <a:p>
            <a:pPr lvl="1"/>
            <a:r>
              <a:rPr lang="pl-PL" dirty="0"/>
              <a:t>Czy istnieje tendencja do podejmowania działań proaktywnych czy reaktywnych?</a:t>
            </a:r>
          </a:p>
          <a:p>
            <a:r>
              <a:rPr lang="pl-PL" dirty="0"/>
              <a:t>Jaki jest twój cel? Jak go osiągniesz?</a:t>
            </a:r>
          </a:p>
          <a:p>
            <a:r>
              <a:rPr lang="pl-PL" dirty="0"/>
              <a:t>Jakie wyzwania/bariery istnieją?</a:t>
            </a:r>
            <a:endParaRPr lang="en-US" dirty="0"/>
          </a:p>
        </p:txBody>
      </p:sp>
      <p:grpSp>
        <p:nvGrpSpPr>
          <p:cNvPr id="4" name="Group 3" descr="Safety Culture Spectrum:&#10;Arrow on Left Points Upward indicating higher levels of effectiveness:&#10;Bottom Row is Not Compliant with Regulations&#10;Next Row Up is Compliance with Regulations&#10;Middle Row is Beyond Compliance- improved working conditions&#10;2nd Highest Row is Best Practices&#10;Highest Row is Sustained Safety Culture">
            <a:extLst>
              <a:ext uri="{FF2B5EF4-FFF2-40B4-BE49-F238E27FC236}">
                <a16:creationId xmlns:a16="http://schemas.microsoft.com/office/drawing/2014/main" id="{0625E063-AF42-6205-073A-3420515F5C90}"/>
              </a:ext>
            </a:extLst>
          </p:cNvPr>
          <p:cNvGrpSpPr/>
          <p:nvPr/>
        </p:nvGrpSpPr>
        <p:grpSpPr>
          <a:xfrm>
            <a:off x="7410733" y="1534510"/>
            <a:ext cx="4405949" cy="4699786"/>
            <a:chOff x="6995453" y="2300523"/>
            <a:chExt cx="3361954" cy="385330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CC438E-E59F-5642-EA7B-2C5013224D91}"/>
                </a:ext>
              </a:extLst>
            </p:cNvPr>
            <p:cNvSpPr txBox="1"/>
            <p:nvPr/>
          </p:nvSpPr>
          <p:spPr>
            <a:xfrm>
              <a:off x="7629103" y="5573442"/>
              <a:ext cx="2724291" cy="580389"/>
            </a:xfrm>
            <a:prstGeom prst="rect">
              <a:avLst/>
            </a:prstGeom>
            <a:solidFill>
              <a:srgbClr val="FF7C8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 err="1"/>
                <a:t>Niezgodn</a:t>
              </a:r>
              <a:r>
                <a:rPr lang="pl-PL" sz="2000" b="1" dirty="0"/>
                <a:t>ość</a:t>
              </a:r>
              <a:r>
                <a:rPr lang="en-US" sz="2000" b="1" dirty="0"/>
                <a:t> z </a:t>
              </a:r>
              <a:r>
                <a:rPr lang="en-US" sz="2000" b="1" dirty="0" err="1"/>
                <a:t>przepisami</a:t>
              </a:r>
              <a:r>
                <a:rPr lang="en-US" sz="2000" b="1" dirty="0"/>
                <a:t> </a:t>
              </a:r>
              <a:r>
                <a:rPr lang="en-US" sz="2000" b="1" dirty="0" err="1"/>
                <a:t>regulacyjnymi</a:t>
              </a:r>
              <a:endParaRPr lang="en-US" sz="20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E3141B-B1CC-2201-CCC7-FF4F40CBE4FE}"/>
                </a:ext>
              </a:extLst>
            </p:cNvPr>
            <p:cNvSpPr txBox="1"/>
            <p:nvPr/>
          </p:nvSpPr>
          <p:spPr>
            <a:xfrm>
              <a:off x="7631109" y="4941349"/>
              <a:ext cx="2726298" cy="580389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 err="1"/>
                <a:t>Spełnienie</a:t>
              </a:r>
              <a:r>
                <a:rPr lang="en-US" sz="2000" b="1" dirty="0"/>
                <a:t> </a:t>
              </a:r>
              <a:r>
                <a:rPr lang="en-US" sz="2000" b="1" dirty="0" err="1"/>
                <a:t>przepisów</a:t>
              </a:r>
              <a:r>
                <a:rPr lang="en-US" sz="2000" b="1" dirty="0"/>
                <a:t> </a:t>
              </a:r>
              <a:r>
                <a:rPr lang="en-US" sz="2000" b="1" dirty="0" err="1"/>
                <a:t>regulacyjnych</a:t>
              </a:r>
              <a:endParaRPr lang="en-US" sz="2000" b="1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4056B8-C202-A665-AA93-93948BCC0EF1}"/>
                </a:ext>
              </a:extLst>
            </p:cNvPr>
            <p:cNvSpPr txBox="1"/>
            <p:nvPr/>
          </p:nvSpPr>
          <p:spPr>
            <a:xfrm>
              <a:off x="7631109" y="4302356"/>
              <a:ext cx="2724290" cy="58038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l-PL" sz="2000" b="1" dirty="0"/>
                <a:t>Więcej niż spełnianie przepisów - Poprawione warunki pracy</a:t>
              </a:r>
              <a:endParaRPr lang="en-US" sz="2000" b="1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BAF478-9C11-82D3-9002-EDF88473364D}"/>
                </a:ext>
              </a:extLst>
            </p:cNvPr>
            <p:cNvSpPr txBox="1"/>
            <p:nvPr/>
          </p:nvSpPr>
          <p:spPr>
            <a:xfrm>
              <a:off x="7631109" y="3407387"/>
              <a:ext cx="2726297" cy="832732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l-PL" sz="2000" b="1" dirty="0"/>
                <a:t>Najlepsze praktyki - Najwyższa wydajność, zdrowie, bezpieczeństwo</a:t>
              </a:r>
              <a:endParaRPr lang="en-US" sz="2000" b="1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5A18A56-A208-BA70-0DD7-6C0D10D20FBB}"/>
                </a:ext>
              </a:extLst>
            </p:cNvPr>
            <p:cNvSpPr txBox="1"/>
            <p:nvPr/>
          </p:nvSpPr>
          <p:spPr>
            <a:xfrm>
              <a:off x="7629103" y="2764762"/>
              <a:ext cx="2726296" cy="58038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 err="1"/>
                <a:t>Idealna</a:t>
              </a:r>
              <a:r>
                <a:rPr lang="en-US" sz="2000" b="1" dirty="0"/>
                <a:t>- </a:t>
              </a:r>
              <a:r>
                <a:rPr lang="pl-PL" sz="2000" b="1" dirty="0"/>
                <a:t>Ciągła</a:t>
              </a:r>
              <a:r>
                <a:rPr lang="en-US" sz="2000" b="1" dirty="0"/>
                <a:t> </a:t>
              </a:r>
              <a:r>
                <a:rPr lang="pl-PL" sz="2000" b="1" dirty="0"/>
                <a:t>k</a:t>
              </a:r>
              <a:r>
                <a:rPr lang="en-US" sz="2000" b="1" dirty="0" err="1"/>
                <a:t>ultura</a:t>
              </a:r>
              <a:r>
                <a:rPr lang="en-US" sz="2000" b="1" dirty="0"/>
                <a:t> </a:t>
              </a:r>
              <a:r>
                <a:rPr lang="pl-PL" sz="2000" b="1" dirty="0"/>
                <a:t>b</a:t>
              </a:r>
              <a:r>
                <a:rPr lang="en-US" sz="2000" b="1" dirty="0" err="1"/>
                <a:t>ezpieczeństwa</a:t>
              </a:r>
              <a:endParaRPr lang="en-US" sz="2000" b="1" dirty="0"/>
            </a:p>
          </p:txBody>
        </p:sp>
        <p:sp>
          <p:nvSpPr>
            <p:cNvPr id="10" name="Arrow: Up 9">
              <a:extLst>
                <a:ext uri="{FF2B5EF4-FFF2-40B4-BE49-F238E27FC236}">
                  <a16:creationId xmlns:a16="http://schemas.microsoft.com/office/drawing/2014/main" id="{B373A132-4B26-07C1-C3E5-A5098BFE494E}"/>
                </a:ext>
              </a:extLst>
            </p:cNvPr>
            <p:cNvSpPr/>
            <p:nvPr/>
          </p:nvSpPr>
          <p:spPr>
            <a:xfrm>
              <a:off x="6995453" y="2300523"/>
              <a:ext cx="742858" cy="3853308"/>
            </a:xfrm>
            <a:prstGeom prst="up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pl-PL" sz="2000" b="1" dirty="0">
                  <a:solidFill>
                    <a:schemeClr val="tx1"/>
                  </a:solidFill>
                </a:rPr>
                <a:t>S</a:t>
              </a:r>
              <a:r>
                <a:rPr lang="en-US" sz="2000" b="1" dirty="0" err="1">
                  <a:solidFill>
                    <a:schemeClr val="tx1"/>
                  </a:solidFill>
                </a:rPr>
                <a:t>pektrum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</a:rPr>
                <a:t>kultury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</a:rPr>
                <a:t>bezpieczeństwa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3291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11" y="-70089"/>
            <a:ext cx="11505235" cy="1325563"/>
          </a:xfrm>
        </p:spPr>
        <p:txBody>
          <a:bodyPr/>
          <a:lstStyle/>
          <a:p>
            <a:r>
              <a:rPr lang="pl-PL" dirty="0"/>
              <a:t>OSHA zapewnia pomoc małym przedsiębiorstwom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C69D47-AAD1-2942-DC27-55711CD46F37}"/>
              </a:ext>
            </a:extLst>
          </p:cNvPr>
          <p:cNvSpPr txBox="1"/>
          <p:nvPr/>
        </p:nvSpPr>
        <p:spPr>
          <a:xfrm>
            <a:off x="3288499" y="6308209"/>
            <a:ext cx="3716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https://www.osha.gov/smallbusiness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4" name="Picture 3" descr="OSHA's Small Business website provides links to users such as Safety and Health Programs, a Small Business Handbook, Compliance Guides, and other general resources. jpg 99kb">
            <a:extLst>
              <a:ext uri="{FF2B5EF4-FFF2-40B4-BE49-F238E27FC236}">
                <a16:creationId xmlns:a16="http://schemas.microsoft.com/office/drawing/2014/main" id="{0A9710E9-B205-8177-EF7F-99244026B0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247" y="950301"/>
            <a:ext cx="7543433" cy="52309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AC505E-18A3-06A7-BBFB-17F36E112358}"/>
              </a:ext>
            </a:extLst>
          </p:cNvPr>
          <p:cNvSpPr txBox="1"/>
          <p:nvPr/>
        </p:nvSpPr>
        <p:spPr>
          <a:xfrm>
            <a:off x="1864601" y="886142"/>
            <a:ext cx="375936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pomagamy małym przedsiębiorstwom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E0BDC-64A2-D7E4-41D1-3E6998C63C82}"/>
              </a:ext>
            </a:extLst>
          </p:cNvPr>
          <p:cNvSpPr txBox="1"/>
          <p:nvPr/>
        </p:nvSpPr>
        <p:spPr>
          <a:xfrm>
            <a:off x="1864601" y="3707234"/>
            <a:ext cx="75310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OSHA zapewnia pomoc małym firmom w zakresie ochrony bezpieczeństwa i zdrowia. Znajdź informacje dotyczące spełniania norm OSHA i otrzymaj wiarygodne porady poprzez bezpłatny i poufny Program Konsultacji na Miejscu, oferowany przez OSHA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B45826-526F-E7B0-766D-509F96E65EB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784" y="950301"/>
            <a:ext cx="7882650" cy="523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6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255"/>
            <a:ext cx="11152031" cy="1325563"/>
          </a:xfrm>
        </p:spPr>
        <p:txBody>
          <a:bodyPr>
            <a:normAutofit/>
          </a:bodyPr>
          <a:lstStyle/>
          <a:p>
            <a:r>
              <a:rPr lang="pl-PL" sz="4000" dirty="0"/>
              <a:t>SHARP - Program Konsultacji na Miejscu prowadzony przez OSHA</a:t>
            </a:r>
            <a:endParaRPr lang="en-US" sz="4000" dirty="0"/>
          </a:p>
        </p:txBody>
      </p:sp>
      <p:pic>
        <p:nvPicPr>
          <p:cNvPr id="8" name="Picture 7" descr="OSHA provides Free Worker Safety/Health consulting services to small businesses jpg 26 kb">
            <a:extLst>
              <a:ext uri="{FF2B5EF4-FFF2-40B4-BE49-F238E27FC236}">
                <a16:creationId xmlns:a16="http://schemas.microsoft.com/office/drawing/2014/main" id="{EEC96450-5283-895B-B685-DAFC688FA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77" y="1158470"/>
            <a:ext cx="3848100" cy="2638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7EB2F9-3A1E-C1B4-A479-2D27CA8CA4A7}"/>
              </a:ext>
            </a:extLst>
          </p:cNvPr>
          <p:cNvSpPr txBox="1"/>
          <p:nvPr/>
        </p:nvSpPr>
        <p:spPr>
          <a:xfrm>
            <a:off x="1304707" y="3817759"/>
            <a:ext cx="358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https://www.osha.gov/consultation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A46287-8D57-C4E8-4E44-E83A84162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799" y="4333225"/>
            <a:ext cx="5181600" cy="2402426"/>
          </a:xfrm>
        </p:spPr>
        <p:txBody>
          <a:bodyPr>
            <a:normAutofit lnSpcReduction="10000"/>
          </a:bodyPr>
          <a:lstStyle/>
          <a:p>
            <a:r>
              <a:rPr lang="pl-PL" sz="2000" dirty="0"/>
              <a:t>Bezpłatne usługi doradztwa dotyczącego bezpieczeństwa i zdrowia pracowników dla małych przedsiębiorstw</a:t>
            </a:r>
          </a:p>
          <a:p>
            <a:r>
              <a:rPr lang="pl-PL" sz="2000" dirty="0"/>
              <a:t>Usługi doradztwa są oddzielne od działań egzekwowania i mają na celu pomóc pracodawcom w ustanawianiu i doskonaleniu programów ochrony bezpieczeństwa i zdrowia oraz osiąganiu zgodności z przepisami</a:t>
            </a:r>
            <a:endParaRPr lang="en-US" sz="2000" dirty="0"/>
          </a:p>
        </p:txBody>
      </p:sp>
      <p:pic>
        <p:nvPicPr>
          <p:cNvPr id="13" name="Picture 12" descr="The OSHA SHARP Program recognizes small business employers who have exemplary safety and health programs.&#10;jpg 21kb">
            <a:extLst>
              <a:ext uri="{FF2B5EF4-FFF2-40B4-BE49-F238E27FC236}">
                <a16:creationId xmlns:a16="http://schemas.microsoft.com/office/drawing/2014/main" id="{19438CD0-168B-815B-2127-A42AFD812E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145" y="1053695"/>
            <a:ext cx="3228975" cy="2743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D8CBB2-5AF1-E7EC-8779-8D020D0FE9E3}"/>
              </a:ext>
            </a:extLst>
          </p:cNvPr>
          <p:cNvSpPr txBox="1"/>
          <p:nvPr/>
        </p:nvSpPr>
        <p:spPr>
          <a:xfrm>
            <a:off x="7304454" y="3836002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https://www.osha.gov/sharp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9C2695-E042-6787-365D-FC748FE1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333225"/>
            <a:ext cx="5181600" cy="2497065"/>
          </a:xfrm>
        </p:spPr>
        <p:txBody>
          <a:bodyPr>
            <a:normAutofit lnSpcReduction="10000"/>
          </a:bodyPr>
          <a:lstStyle/>
          <a:p>
            <a:r>
              <a:rPr lang="pl-PL" sz="2000" dirty="0"/>
              <a:t>Program SHARP docenia i wyróżnia małych pracodawców, którzy skorzystali z Programu Konsultacji na Miejscu i prowadzą wzorowe programy ochrony bezpieczeństwa i zdrowia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7183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Dostępne są przykładowe plany i szablony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D0DE5-FDAF-A760-EB21-7204A0BE9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4445" y="1825625"/>
            <a:ext cx="11289323" cy="46672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*</a:t>
            </a:r>
            <a:r>
              <a:rPr lang="pl-PL" b="1" dirty="0"/>
              <a:t>Będą one działać tylko wtedy, gdy zastosujesz je do TWOJEGO indywidualnego miejsca pracy*</a:t>
            </a:r>
          </a:p>
          <a:p>
            <a:pPr marL="0" indent="0">
              <a:buNone/>
            </a:pPr>
            <a:endParaRPr lang="pl-PL" b="1" dirty="0"/>
          </a:p>
          <a:p>
            <a:pPr marL="0" indent="0">
              <a:buNone/>
            </a:pPr>
            <a:r>
              <a:rPr lang="pl-PL" dirty="0"/>
              <a:t>Plany działań w sytuacjach awaryjnych (</a:t>
            </a:r>
            <a:r>
              <a:rPr lang="pl-PL" dirty="0" err="1"/>
              <a:t>EAPs</a:t>
            </a:r>
            <a:r>
              <a:rPr lang="pl-PL" dirty="0"/>
              <a:t>):</a:t>
            </a:r>
          </a:p>
          <a:p>
            <a:r>
              <a:rPr lang="en-US" dirty="0">
                <a:hlinkClick r:id="rId2"/>
              </a:rPr>
              <a:t>OSHA </a:t>
            </a:r>
            <a:r>
              <a:rPr lang="pl-PL" dirty="0">
                <a:hlinkClick r:id="rId2"/>
              </a:rPr>
              <a:t>e-narzędzie by wykreować Twój plan</a:t>
            </a:r>
            <a:endParaRPr lang="en-US" dirty="0"/>
          </a:p>
          <a:p>
            <a:r>
              <a:rPr lang="en-US" dirty="0">
                <a:hlinkClick r:id="rId3"/>
              </a:rPr>
              <a:t>OSHA </a:t>
            </a:r>
            <a:r>
              <a:rPr lang="pl-PL" dirty="0">
                <a:hlinkClick r:id="rId3"/>
              </a:rPr>
              <a:t>Przykładowy plan - szablon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pl-PL" dirty="0"/>
              <a:t>Plany zapobiegania pożarom</a:t>
            </a:r>
            <a:r>
              <a:rPr lang="en-US" dirty="0"/>
              <a:t>:</a:t>
            </a:r>
          </a:p>
          <a:p>
            <a:r>
              <a:rPr lang="en-US" dirty="0">
                <a:hlinkClick r:id="rId4"/>
              </a:rPr>
              <a:t>OSHA </a:t>
            </a:r>
            <a:r>
              <a:rPr lang="pl-PL" dirty="0">
                <a:hlinkClick r:id="rId4"/>
              </a:rPr>
              <a:t>e-narzędzie by wykreować Twój plan</a:t>
            </a:r>
            <a:r>
              <a:rPr lang="en-US" dirty="0">
                <a:hlinkClick r:id="rId4"/>
              </a:rPr>
              <a:t> </a:t>
            </a:r>
            <a:endParaRPr lang="en-US" dirty="0"/>
          </a:p>
          <a:p>
            <a:r>
              <a:rPr lang="pl-PL" dirty="0">
                <a:hlinkClick r:id="rId5"/>
              </a:rPr>
              <a:t>Przykładowe plany zapobiegania pożarom – szablon</a:t>
            </a:r>
            <a:r>
              <a:rPr lang="pl-PL" dirty="0"/>
              <a:t> </a:t>
            </a:r>
            <a:r>
              <a:rPr lang="en-US" dirty="0"/>
              <a:t>(NC DOL)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pl-PL" dirty="0"/>
              <a:t>Dostępne są dodatkowe plany, ale mogą zależeć od potrzeb Twojej firmy i rzeczywistych zagrożeń obecnych w miejscu pracy (np. komunikacja zagrożeń, patogeny przenoszone drogą krwi itp.).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7E8D9-1478-EB79-281C-EAE0E9C9E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Listy kontrolne dotyczące bezpieczeństwa przeciwpożarowego, propanu i gaśnic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422FE-F9DC-FF43-C875-2DFC35C504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099432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hlinkClick r:id="rId2"/>
              </a:rPr>
              <a:t>https://www.nfpa.org/Codes-and-Standards/Resources/Standards-in-action/Food-truck-safety</a:t>
            </a:r>
            <a:endParaRPr lang="en-US" dirty="0"/>
          </a:p>
          <a:p>
            <a:endParaRPr lang="en-US" dirty="0"/>
          </a:p>
          <a:p>
            <a:r>
              <a:rPr lang="pl-PL" dirty="0"/>
              <a:t>Powinieneś również sprawdzić lokalne jurysdykcje - nawet jeśli jeszcze nie zaktualizowały swoich przepisów przeciwpożarowych, mogą to zrobić w przyszłości.</a:t>
            </a:r>
          </a:p>
          <a:p>
            <a:pPr lvl="1"/>
            <a:r>
              <a:rPr lang="pl-PL" dirty="0"/>
              <a:t>Działając proaktywnie, możesz być na bieżąco z wprowadzanymi zmianami, gdy się pojawią.</a:t>
            </a:r>
          </a:p>
          <a:p>
            <a:pPr lvl="1"/>
            <a:r>
              <a:rPr lang="pl-PL" dirty="0"/>
              <a:t>Możesz również być liderem w promowaniu bezpiecznych praktyk pracy wśród swoich kolegów - wielu z nich może być twoimi sąsiadami na przyszłym wydarzeniu/imprezie!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859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6CEB-7EE6-FF1E-7068-8890D5B22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Wymagania</a:t>
            </a:r>
            <a:r>
              <a:rPr lang="en-US" dirty="0"/>
              <a:t> </a:t>
            </a:r>
            <a:r>
              <a:rPr lang="pl-PL" dirty="0"/>
              <a:t>wobec </a:t>
            </a:r>
            <a:r>
              <a:rPr lang="en-US" dirty="0" err="1"/>
              <a:t>pracodawcy</a:t>
            </a:r>
            <a:r>
              <a:rPr lang="en-US" dirty="0"/>
              <a:t> </a:t>
            </a:r>
            <a:r>
              <a:rPr lang="en-US" dirty="0" err="1"/>
              <a:t>dotyczące</a:t>
            </a:r>
            <a:r>
              <a:rPr lang="en-US" dirty="0"/>
              <a:t> </a:t>
            </a:r>
            <a:r>
              <a:rPr lang="en-US" dirty="0" err="1"/>
              <a:t>szkoleń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9ED52-AF3F-70E8-EA1D-C62A23FFC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/>
              <a:t>Pracodawcy muszą zapewnić pracownikom szkolenia dotyczące zagrożeń występujących na miejscu pracy. Upewnij się, że pracownicy zostali przeszkoleni w zakresie:</a:t>
            </a:r>
          </a:p>
          <a:p>
            <a:pPr lvl="1"/>
            <a:r>
              <a:rPr lang="pl-PL" dirty="0"/>
              <a:t>Właściwych procedur w przypadku sytuacji awaryjnych (Plan Działań w Sytuacjach Awaryjnych)</a:t>
            </a:r>
          </a:p>
          <a:p>
            <a:pPr lvl="1"/>
            <a:r>
              <a:rPr lang="pl-PL" dirty="0"/>
              <a:t>Właściwej procedury zgłaszania alarmu do straży pożarnej</a:t>
            </a:r>
          </a:p>
          <a:p>
            <a:pPr lvl="1"/>
            <a:r>
              <a:rPr lang="pl-PL" dirty="0"/>
              <a:t>Zagrożeń pożarowych obecnych na miejscu pracy oraz sposobów ich kontroli</a:t>
            </a:r>
          </a:p>
          <a:p>
            <a:pPr lvl="1"/>
            <a:r>
              <a:rPr lang="pl-PL" dirty="0"/>
              <a:t>Właściwej metody wyłączania/odcinania źródeł paliwa</a:t>
            </a:r>
          </a:p>
          <a:p>
            <a:pPr lvl="1"/>
            <a:r>
              <a:rPr lang="pl-PL" dirty="0"/>
              <a:t>Właściwej procedury przeprowadzania testu szczelności połączeń gazowych</a:t>
            </a:r>
          </a:p>
          <a:p>
            <a:pPr lvl="1"/>
            <a:r>
              <a:rPr lang="pl-PL" dirty="0"/>
              <a:t>Właściwego korzystania z przenośnych gaśnic i systemów gaśniczych</a:t>
            </a:r>
          </a:p>
          <a:p>
            <a:pPr lvl="1"/>
            <a:r>
              <a:rPr lang="pl-PL" dirty="0"/>
              <a:t>Innych zagrożeń, które mogą wpływać na nich w miejscu pracy</a:t>
            </a:r>
          </a:p>
          <a:p>
            <a:r>
              <a:rPr lang="pl-PL" dirty="0"/>
              <a:t>Jeśli nie ma dokumentacji potwierdzającej odbycie szkoleń, to oznacza, że szkoleń nie było.</a:t>
            </a:r>
          </a:p>
          <a:p>
            <a:r>
              <a:rPr lang="pl-PL" dirty="0"/>
              <a:t>Prowadź pisemną dokumentację szkoleń i innych ważnych kontroli, które mogą być dowodem jeśli zdarzy się wypadek.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7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7288</TotalTime>
  <Words>958</Words>
  <Application>Microsoft Office PowerPoint</Application>
  <PresentationFormat>Widescreen</PresentationFormat>
  <Paragraphs>93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Szkolenie z Bezpieczeństwa Mobilnej Gastronomii (Food Truck)</vt:lpstr>
      <vt:lpstr>Cel szkolenia</vt:lpstr>
      <vt:lpstr>Dzisiaj może jesteś w posiadaniu wielu informacji</vt:lpstr>
      <vt:lpstr>Podejście do zarządzania bezpieczeństwem</vt:lpstr>
      <vt:lpstr>OSHA zapewnia pomoc małym przedsiębiorstwom</vt:lpstr>
      <vt:lpstr>SHARP - Program Konsultacji na Miejscu prowadzony przez OSHA</vt:lpstr>
      <vt:lpstr>Dostępne są przykładowe plany i szablony</vt:lpstr>
      <vt:lpstr>Listy kontrolne dotyczące bezpieczeństwa przeciwpożarowego, propanu i gaśnic</vt:lpstr>
      <vt:lpstr>Wymagania wobec pracodawcy dotyczące szkoleń</vt:lpstr>
      <vt:lpstr>Dodatkowe tematy, które mogą mieć zastosowanie</vt:lpstr>
      <vt:lpstr>Podsumowanie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Maciej Noras</cp:lastModifiedBy>
  <cp:revision>13</cp:revision>
  <dcterms:created xsi:type="dcterms:W3CDTF">2023-01-01T03:33:26Z</dcterms:created>
  <dcterms:modified xsi:type="dcterms:W3CDTF">2023-09-20T14:00:11Z</dcterms:modified>
</cp:coreProperties>
</file>