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6" r:id="rId3"/>
    <p:sldId id="271" r:id="rId4"/>
    <p:sldId id="275" r:id="rId5"/>
    <p:sldId id="273" r:id="rId6"/>
    <p:sldId id="257" r:id="rId7"/>
    <p:sldId id="258" r:id="rId8"/>
    <p:sldId id="259" r:id="rId9"/>
    <p:sldId id="260" r:id="rId10"/>
    <p:sldId id="261" r:id="rId11"/>
    <p:sldId id="267" r:id="rId12"/>
    <p:sldId id="262" r:id="rId13"/>
    <p:sldId id="263" r:id="rId14"/>
    <p:sldId id="274" r:id="rId15"/>
    <p:sldId id="276" r:id="rId16"/>
    <p:sldId id="264" r:id="rId17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0" autoAdjust="0"/>
    <p:restoredTop sz="90971" autoAdjust="0"/>
  </p:normalViewPr>
  <p:slideViewPr>
    <p:cSldViewPr snapToGrid="0">
      <p:cViewPr varScale="1">
        <p:scale>
          <a:sx n="74" d="100"/>
          <a:sy n="74" d="100"/>
        </p:scale>
        <p:origin x="84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2CD8127-C7B8-4135-9709-61580F3AED4F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63E45005-0BCA-4781-B1DC-7BCB14EBE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350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fpa.org/-/media/Files/News-and-Research/Fire-statistics-and-reports/Building-and-life-safety/oseating.pdf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wsmv.com/2022/11/17/clarksville-police-say-propane-gas-leak-caused-food-truck-explosion/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fpa.org/-/media/Files/News-and-Research/Fire-statistics-and-reports/Building-and-life-safety/oseating.pdf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mallbusiness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section/introduction to the training modules should take 20-25 minutes.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987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46"/>
              </a:spcAft>
            </a:pPr>
            <a:r>
              <a:rPr lang="en-US" sz="1900" dirty="0">
                <a:solidFill>
                  <a:srgbClr val="1F1F1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Only Philadelphia Incident will be discussed in class</a:t>
            </a:r>
          </a:p>
          <a:p>
            <a:endParaRPr lang="en-US" sz="1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46"/>
              </a:spcAft>
            </a:pPr>
            <a:endParaRPr lang="en-US" sz="1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46"/>
              </a:spcAft>
            </a:pPr>
            <a:endParaRPr lang="en-US" sz="19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b="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844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 dirty="0"/>
              <a:t>Business statistics from </a:t>
            </a:r>
            <a:r>
              <a:rPr lang="en-US" dirty="0" err="1"/>
              <a:t>Koorsen</a:t>
            </a:r>
            <a:r>
              <a:rPr lang="en-US" dirty="0"/>
              <a:t> Fire Blogs:</a:t>
            </a:r>
          </a:p>
          <a:p>
            <a:pPr defTabSz="966612">
              <a:defRPr/>
            </a:pPr>
            <a:r>
              <a:rPr lang="en-US" dirty="0"/>
              <a:t>October 15, 2019: https://blog.koorsen.com/top-tips-from-new-fire-safety-regulations-to-make-mobile-and-temporary-cooking-operations-safer</a:t>
            </a:r>
          </a:p>
          <a:p>
            <a:pPr defTabSz="966612">
              <a:defRPr/>
            </a:pPr>
            <a:r>
              <a:rPr lang="en-US" dirty="0"/>
              <a:t>July 30, 2018: https://blog.koorsen.com/how-koorsen-is-protecting-food-truck-from-cooking-fires </a:t>
            </a:r>
          </a:p>
          <a:p>
            <a:pPr defTabSz="966612">
              <a:defRPr/>
            </a:pPr>
            <a:r>
              <a:rPr lang="en-US" dirty="0"/>
              <a:t>May 16, 2018: https://blog.koorsen.com/food-trucks-a-growing-industry-brimming-with-fire-hazards </a:t>
            </a:r>
          </a:p>
          <a:p>
            <a:pPr defTabSz="966612">
              <a:defRPr/>
            </a:pPr>
            <a:endParaRPr lang="en-US" dirty="0"/>
          </a:p>
          <a:p>
            <a:pPr defTabSz="966612">
              <a:defRPr/>
            </a:pPr>
            <a:r>
              <a:rPr lang="en-US" dirty="0"/>
              <a:t>Source of Restaurant Fire Statistics: </a:t>
            </a:r>
            <a:r>
              <a:rPr lang="en-US" dirty="0">
                <a:hlinkClick r:id="rId3"/>
              </a:rPr>
              <a:t>https://www.nfpa.org/-/media/Files/News-and-Research/Fire-statistics-and-reports/Building-and-life-safety/oseating.pdf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4"/>
              </a:rPr>
              <a:t>Clarksville police say propane gas leak caused food truck explosion (wsmv.com)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092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 dirty="0"/>
              <a:t>Business statistics from </a:t>
            </a:r>
            <a:r>
              <a:rPr lang="en-US" dirty="0" err="1"/>
              <a:t>Koorsen</a:t>
            </a:r>
            <a:r>
              <a:rPr lang="en-US" dirty="0"/>
              <a:t> Fire Blogs:</a:t>
            </a:r>
          </a:p>
          <a:p>
            <a:pPr defTabSz="966612">
              <a:defRPr/>
            </a:pPr>
            <a:r>
              <a:rPr lang="en-US" dirty="0"/>
              <a:t>October 15, 2019: https://blog.koorsen.com/top-tips-from-new-fire-safety-regulations-to-make-mobile-and-temporary-cooking-operations-safer</a:t>
            </a:r>
          </a:p>
          <a:p>
            <a:pPr defTabSz="966612">
              <a:defRPr/>
            </a:pPr>
            <a:r>
              <a:rPr lang="en-US" dirty="0"/>
              <a:t>July 30, 2018: https://blog.koorsen.com/how-koorsen-is-protecting-food-truck-from-cooking-fires </a:t>
            </a:r>
          </a:p>
          <a:p>
            <a:pPr defTabSz="966612">
              <a:defRPr/>
            </a:pPr>
            <a:r>
              <a:rPr lang="en-US" dirty="0"/>
              <a:t>May 16, 2018: https://blog.koorsen.com/food-trucks-a-growing-industry-brimming-with-fire-hazards </a:t>
            </a:r>
          </a:p>
          <a:p>
            <a:pPr defTabSz="966612">
              <a:defRPr/>
            </a:pPr>
            <a:endParaRPr lang="en-US" dirty="0"/>
          </a:p>
          <a:p>
            <a:pPr defTabSz="966612">
              <a:defRPr/>
            </a:pPr>
            <a:r>
              <a:rPr lang="en-US" dirty="0"/>
              <a:t>Source of Restaurant Fire Statistics: </a:t>
            </a:r>
            <a:r>
              <a:rPr lang="en-US" dirty="0">
                <a:hlinkClick r:id="rId3"/>
              </a:rPr>
              <a:t>https://www.nfpa.org/-/media/Files/News-and-Research/Fire-statistics-and-reports/Building-and-life-safety/oseating.pdf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327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poster outlines the rights of workers, the responsibilities of employers, and is available free from OSHA: https://www.osha.gov/sites/default/files/publications/osha3165.pdf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9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poster outlines the rights of workers, the responsibilities of employers, and is available free from OSHA: https://www.osha.gov/sites/default/files/publications/osha3165.pdf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2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 dirty="0"/>
              <a:t>The above screenshot from the OSHA website, </a:t>
            </a:r>
            <a:r>
              <a:rPr lang="en-US" dirty="0">
                <a:hlinkClick r:id="rId3"/>
              </a:rPr>
              <a:t>https://www.osha.gov/smallbusiness</a:t>
            </a:r>
            <a:r>
              <a:rPr lang="en-US" dirty="0"/>
              <a:t> , which may change at any time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85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OSHA provides Free Worker Safety/Health consulting services to small businesses</a:t>
            </a:r>
          </a:p>
          <a:p>
            <a:endParaRPr lang="en-US" dirty="0"/>
          </a:p>
          <a:p>
            <a:r>
              <a:rPr lang="en-US" dirty="0"/>
              <a:t>The OSHA SHARP Program recognizes small business employers who have exemplary safety and health programs.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E45005-0BCA-4781-B1DC-7BCB14EBE3C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934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D7E80-DD92-40E8-EBFC-12FAE5866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0B3895-A9A0-1B79-6269-108317838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C7388-96F3-2072-3B27-F78A147D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AA8CE-6AB1-4ED5-F57D-47940D5A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4CC4C-FB59-EB7F-FF5B-6288706F8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1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03356-B205-ED50-70BB-665B9A010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2C806-6067-C1E1-D2AE-69C8EFC4E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E67A1-D1D8-4F48-6D11-41312423A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D09DC-5E5E-8D53-344B-D66C6D09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BD0B71-F204-FA5D-4639-3C20BCD0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72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6F0297-7DA6-CAEF-12D7-4244A135D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C0F1E-7145-7E9B-FC19-F142776AE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26052-AFBC-866C-A5D3-7A6ECBC00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90670-53D7-7C86-6F6E-6D3CF9E1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608FD-313C-700B-1977-1D69C647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4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4571-95F5-9093-A4D7-A29EBEE4C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BCF5-6788-676B-CA76-7DDE6CC5E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61CE8-A449-BC80-EC54-741419A46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A763-003C-23A9-C65C-5CCF98DB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2944A-0984-4832-CF4D-D648B79A4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8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AAD22-2B29-27F5-1916-9DF88AC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ABB1E-9DAB-5AA1-5DAC-93F98F111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16D5C5-4122-6DE4-FC8D-75F3A70D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EB160-0182-DEEB-A11C-9EDC48054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B18EA-B442-A29B-FA6F-430900EC2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53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D65B3-64CC-2EFA-FCCF-EE398B1A8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94B1-53C8-507A-D688-807B9266D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2ADFD-BA2F-3029-7652-4C85EC2BB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502B9D-3552-6C8E-5084-05C011E3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F4737-4BC5-8EB9-2C14-B4191A44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E1687-D255-B503-42FF-FA8EF0DB6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6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59983-3415-636A-7001-384D1D13F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30FB2-0B7A-1119-98CB-5499C0F4A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7BC35-9E0F-044C-ABC4-81E2F78AD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656EF1-1FC8-FBFD-BFA0-F0DE16F42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359DB-8252-C546-EFA2-0FBBD1A69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95430-256C-D310-CC13-057485233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C68B41-8071-F8C7-C958-B1A33AD41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B4AC73-A0D8-0DFE-1812-9F8301C77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9F10-0176-C956-7C4B-68F7C847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3A2F42-930B-2B16-12F2-263FD835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A74212-4E55-960E-4728-3C84DC3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9EFE8-9CCC-C998-7166-23A09AB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66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A8688-C12D-627C-1533-2348ECD3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642180-2C8F-2334-644F-4BB6B5048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CF94C-50A4-245C-E281-CF01B80B0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8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6EA64-249D-F4D4-110A-EB058DD40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AF030-C71D-39AC-E534-3FBAEBCE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558F98-E64C-CC0B-DB83-BB7AC4450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D5BB5-CF0A-4146-B678-1D8F116C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687796-86BE-9D40-D498-BC9C507E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E0B0D6-D49B-8C6E-FE1E-09F353868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1C87-6515-CB06-EBC6-BA022117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10563-58D7-9297-9FA4-D73649BF75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78DCF-8EF1-33AB-8A17-045D0F41C9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59ED1-EC5B-C7F2-6B16-9D434194E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B1A7-68F2-49FE-AECA-89B6ABE078A2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422B7-CD3B-6A82-2FB7-A422A8372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EDE2B-FA9D-F732-BA14-B6F79C6DF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8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927AFB-DC2F-1D0C-38CD-CFA98D94A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C81E1-AF72-13F8-C6FE-3A29E0D8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C5A7-F817-6E42-0B13-4C3B4DB92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B1A7-68F2-49FE-AECA-89B6ABE078A2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BF3E5-6211-BEC5-AD45-A6DF8526B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C36-EC65-2E05-0DE5-C264BF7CE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684E-C0AD-4F03-9336-CDEF12133A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2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smallbusines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hyperlink" Target="https://www.osha.gov/sharp" TargetMode="External"/><Relationship Id="rId4" Type="http://schemas.openxmlformats.org/officeDocument/2006/relationships/hyperlink" Target="https://www.osha.gov/consultation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abc30.com/planet-vegan-fresno-food-truck-fire-explosion/11999243/" TargetMode="External"/><Relationship Id="rId3" Type="http://schemas.openxmlformats.org/officeDocument/2006/relationships/hyperlink" Target="https://www.youtube.com/watch?v=20czSI6c0EU" TargetMode="External"/><Relationship Id="rId7" Type="http://schemas.openxmlformats.org/officeDocument/2006/relationships/hyperlink" Target="https://peninsulachronicle.com/2023/01/03/food-truck-catches-fire-at-newport-news-shipbuilding/" TargetMode="External"/><Relationship Id="rId12" Type="http://schemas.openxmlformats.org/officeDocument/2006/relationships/hyperlink" Target="https://www.youtube.com/watch?v=yDr_8kqmxL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wral.com/entertainment/out_and_about/video/17528953/" TargetMode="External"/><Relationship Id="rId11" Type="http://schemas.openxmlformats.org/officeDocument/2006/relationships/hyperlink" Target="https://www.wbrc.com/2022/04/15/1-injured-forestdale-food-truck-explosion/" TargetMode="External"/><Relationship Id="rId5" Type="http://schemas.openxmlformats.org/officeDocument/2006/relationships/hyperlink" Target="https://www.wfmynews2.com/article/news/local/firefighter-injured-in-food-truck-explosion-released-from-hospital/223788823" TargetMode="External"/><Relationship Id="rId10" Type="http://schemas.openxmlformats.org/officeDocument/2006/relationships/hyperlink" Target="https://www.tcpalm.com/story/news/2022/05/14/vendor-injured-food-truck-explosion-vero-beach-seafood-festival/9776119002/" TargetMode="External"/><Relationship Id="rId4" Type="http://schemas.openxmlformats.org/officeDocument/2006/relationships/hyperlink" Target="https://m.youtube.com/watch?v=a79DX5OW6oY" TargetMode="External"/><Relationship Id="rId9" Type="http://schemas.openxmlformats.org/officeDocument/2006/relationships/hyperlink" Target="https://www.wctv.tv/2022/10/24/food-truck-explosion-sends-two-hospital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smv.com/2022/11/17/clarksville-police-say-propane-gas-leak-caused-food-truck-explosion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mp"/><Relationship Id="rId2" Type="http://schemas.openxmlformats.org/officeDocument/2006/relationships/hyperlink" Target="https://www.osha.gov/stateplan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E9A3-6807-1586-0C5E-086CCAEAF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419" sz="5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Camión de Comida </a:t>
            </a:r>
            <a:r>
              <a:rPr lang="es-419" sz="5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s-419" sz="5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óvil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dirty="0"/>
            </a:br>
            <a:r>
              <a:rPr lang="es-MX" dirty="0"/>
              <a:t>Entrenamiento</a:t>
            </a:r>
            <a:r>
              <a:rPr lang="en-US" dirty="0"/>
              <a:t> para la </a:t>
            </a:r>
            <a:r>
              <a:rPr lang="es-MX" dirty="0"/>
              <a:t>seguridad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EF0DD-E633-7D0E-175F-A5DD6204FD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/>
              <a:t>Introducción y lo Básico de OSHA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84E2DF-30B9-4D29-1C58-E15F3A7CC501}"/>
              </a:ext>
            </a:extLst>
          </p:cNvPr>
          <p:cNvSpPr txBox="1"/>
          <p:nvPr/>
        </p:nvSpPr>
        <p:spPr>
          <a:xfrm>
            <a:off x="226142" y="5135472"/>
            <a:ext cx="114939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material fue producido por el proyecto número SH-39170-SH2 de la Administración de Seguridad y Salud Ocupacional. Este material no necesariamente representa los puntos de vista o las normas del Departamento del Trabajo de los EE.UU., ni la mención de los nombres comerciales, productos comerciales, u organizaciones, implica la aprobación por el Gobierno de los EE.UU.</a:t>
            </a:r>
            <a:endParaRPr lang="en-US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103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5897CCA-486C-491C-B4C1-5E5C95A82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988" y="385474"/>
            <a:ext cx="6356606" cy="1843283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s-MX" sz="4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Derechos de los trabajadores</a:t>
            </a:r>
            <a:endParaRPr lang="en-US" sz="40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E1E8110-8902-9327-46FB-2C76650A1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124" y="1815922"/>
            <a:ext cx="6778295" cy="43131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000" dirty="0"/>
              <a:t>Todos los trabajadores tienen el derecho a:</a:t>
            </a:r>
          </a:p>
          <a:p>
            <a:r>
              <a:rPr lang="es-MX" sz="2000" dirty="0"/>
              <a:t>Un lugar de trabajo seguro</a:t>
            </a:r>
          </a:p>
          <a:p>
            <a:r>
              <a:rPr lang="es-MX" sz="2000" dirty="0"/>
              <a:t>Decir algo a su empleador o la OSHA sobre preocupaciones de seguridad o de salud, sin sufrir represalias </a:t>
            </a:r>
          </a:p>
          <a:p>
            <a:r>
              <a:rPr lang="es-MX" sz="2000" dirty="0"/>
              <a:t>Recibir información y entrenamiento sobre los peligros en el trabajo </a:t>
            </a:r>
          </a:p>
          <a:p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Presentar una queja con la OSHA dentro de 30 días si usted ha sufrido represalias por ejercer sus derechos (Ley de protección al denunciante)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MX" sz="2000" dirty="0"/>
          </a:p>
        </p:txBody>
      </p:sp>
      <p:pic>
        <p:nvPicPr>
          <p:cNvPr id="4" name="Picture 3" descr="A blue and green brochure with text&#10;&#10;Description automatically generated">
            <a:extLst>
              <a:ext uri="{FF2B5EF4-FFF2-40B4-BE49-F238E27FC236}">
                <a16:creationId xmlns:a16="http://schemas.microsoft.com/office/drawing/2014/main" id="{5FBEABA5-93BC-B9FA-8C98-745848F329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" r="2" b="2"/>
          <a:stretch/>
        </p:blipFill>
        <p:spPr>
          <a:xfrm>
            <a:off x="7556409" y="557190"/>
            <a:ext cx="3995928" cy="557189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48152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5897CCA-486C-491C-B4C1-5E5C95A82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281AA4-0B08-972D-13CB-16420D21D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988" y="385474"/>
            <a:ext cx="6356606" cy="1843283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s-MX" sz="4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Responsabilidades de los Empleadores </a:t>
            </a:r>
            <a:endParaRPr lang="en-US" sz="40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E1E8110-8902-9327-46FB-2C76650A1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663" y="1879600"/>
            <a:ext cx="6550756" cy="4249487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s-419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empleadores deben de: </a:t>
            </a:r>
            <a:endParaRPr lang="en-US" sz="17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800"/>
              </a:spcAft>
            </a:pPr>
            <a:r>
              <a:rPr lang="es-419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Proveer un lugar de trabajo seguro</a:t>
            </a:r>
            <a:endParaRPr lang="en-US" sz="17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800"/>
              </a:spcAft>
            </a:pPr>
            <a:r>
              <a:rPr lang="es-419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Cumplir con todas las normas aplicables de la OSHA </a:t>
            </a:r>
            <a:endParaRPr lang="en-US" sz="17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6688" marR="0" indent="-166688">
              <a:spcBef>
                <a:spcPts val="0"/>
              </a:spcBef>
              <a:spcAft>
                <a:spcPts val="800"/>
              </a:spcAft>
            </a:pPr>
            <a:r>
              <a:rPr lang="es-419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Proveer entrenamiento acerca de los peligros en el trabajo en el idioma y vocabulario que puedan entender </a:t>
            </a:r>
            <a:endParaRPr lang="en-US" sz="17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6688" marR="0" indent="-166688">
              <a:spcBef>
                <a:spcPts val="0"/>
              </a:spcBef>
              <a:spcAft>
                <a:spcPts val="800"/>
              </a:spcAft>
              <a:tabLst>
                <a:tab pos="166688" algn="l"/>
              </a:tabLst>
            </a:pPr>
            <a:r>
              <a:rPr lang="es-419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Notificar a la OSHA acerca de las muertes o las lesiones serias tal y como hospitalizaciones o amputaciones</a:t>
            </a:r>
            <a:endParaRPr lang="en-US" sz="17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s-419" sz="17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Mostrar </a:t>
            </a:r>
            <a:r>
              <a:rPr lang="es-419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citaciones legales en/cerca de la zona en la que la violación ocurrió </a:t>
            </a:r>
            <a:endParaRPr lang="en-US" sz="17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s-419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ilegal </a:t>
            </a:r>
            <a:r>
              <a:rPr lang="es-419" sz="17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s-419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vengarse en contra de un empleado por hacer uso de sus derechos, incluyendo el plantear un problema de seguridad o de salud con su empleador o con la OSHA (Ley de protección al denunciante)</a:t>
            </a:r>
            <a:endParaRPr lang="en-US" sz="17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CBD32D-CC86-C5D6-928C-5D8868440A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" r="2" b="2"/>
          <a:stretch/>
        </p:blipFill>
        <p:spPr>
          <a:xfrm>
            <a:off x="7556409" y="557190"/>
            <a:ext cx="3995928" cy="557189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994238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51C75-97F0-A2A6-AA46-380520560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70089"/>
            <a:ext cx="10695039" cy="1325563"/>
          </a:xfrm>
        </p:spPr>
        <p:txBody>
          <a:bodyPr/>
          <a:lstStyle/>
          <a:p>
            <a:r>
              <a:rPr lang="en-US" b="1" dirty="0"/>
              <a:t>OSHA </a:t>
            </a:r>
            <a:r>
              <a:rPr lang="es-419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provee asistencia a los pequeños negocios/empresas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C69D47-AAD1-2942-DC27-55711CD46F37}"/>
              </a:ext>
            </a:extLst>
          </p:cNvPr>
          <p:cNvSpPr txBox="1"/>
          <p:nvPr/>
        </p:nvSpPr>
        <p:spPr>
          <a:xfrm>
            <a:off x="3288499" y="6308209"/>
            <a:ext cx="3716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https://www.osha.gov/smallbusiness</a:t>
            </a:r>
            <a:r>
              <a:rPr lang="en-US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25D12C-4603-3258-33D4-883B219943C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335" y="1255474"/>
            <a:ext cx="8012197" cy="455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6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CE56E-FF10-916C-BA45-CE5BA0458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35" y="400148"/>
            <a:ext cx="11685638" cy="917376"/>
          </a:xfrm>
        </p:spPr>
        <p:txBody>
          <a:bodyPr>
            <a:normAutofit fontScale="90000"/>
          </a:bodyPr>
          <a:lstStyle/>
          <a:p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Programa de Consulta en el Sitio de la OSHA, SHARP</a:t>
            </a:r>
            <a:b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8" name="Picture 7" descr="OSHA provides Free Worker Safety/Health consulting services to small businesses jpg 26 kb">
            <a:extLst>
              <a:ext uri="{FF2B5EF4-FFF2-40B4-BE49-F238E27FC236}">
                <a16:creationId xmlns:a16="http://schemas.microsoft.com/office/drawing/2014/main" id="{EEC96450-5283-895B-B685-DAFC688FAC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077" y="1158470"/>
            <a:ext cx="3848100" cy="26384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7EB2F9-3A1E-C1B4-A479-2D27CA8CA4A7}"/>
              </a:ext>
            </a:extLst>
          </p:cNvPr>
          <p:cNvSpPr txBox="1"/>
          <p:nvPr/>
        </p:nvSpPr>
        <p:spPr>
          <a:xfrm>
            <a:off x="1304707" y="3817759"/>
            <a:ext cx="3582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/>
              </a:rPr>
              <a:t>https://www.osha.gov/consultation</a:t>
            </a:r>
            <a:r>
              <a:rPr lang="en-US" dirty="0"/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A46287-8D57-C4E8-4E44-E83A84162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799" y="4282183"/>
            <a:ext cx="5410201" cy="2548107"/>
          </a:xfrm>
        </p:spPr>
        <p:txBody>
          <a:bodyPr>
            <a:normAutofit lnSpcReduction="10000"/>
          </a:bodyPr>
          <a:lstStyle/>
          <a:p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Servicios gratuitos de consulta para la seguridad/salud para l</a:t>
            </a:r>
            <a:r>
              <a:rPr lang="es-419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</a:t>
            </a: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pequeños negocios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1775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servicios de consulta para asistir a los empleadores para establecer, mejorar programas de seguridad/salud y lograr el cumplimiento son independientes de los esfuerzos para asegurar la ejecución de las reglas.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D8CBB2-5AF1-E7EC-8779-8D020D0FE9E3}"/>
              </a:ext>
            </a:extLst>
          </p:cNvPr>
          <p:cNvSpPr txBox="1"/>
          <p:nvPr/>
        </p:nvSpPr>
        <p:spPr>
          <a:xfrm>
            <a:off x="7304454" y="3836002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5"/>
              </a:rPr>
              <a:t>https://www.osha.gov/sharp</a:t>
            </a:r>
            <a:r>
              <a:rPr lang="en-US" dirty="0"/>
              <a:t> </a:t>
            </a:r>
          </a:p>
        </p:txBody>
      </p:sp>
      <p:pic>
        <p:nvPicPr>
          <p:cNvPr id="3" name="Picture 21">
            <a:extLst>
              <a:ext uri="{FF2B5EF4-FFF2-40B4-BE49-F238E27FC236}">
                <a16:creationId xmlns:a16="http://schemas.microsoft.com/office/drawing/2014/main" id="{D8872BEC-5721-D175-B413-7718A8157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422" y="1317524"/>
            <a:ext cx="6428704" cy="3616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C580F0E-81C0-2D48-9FAB-91B0017D09CE}"/>
              </a:ext>
            </a:extLst>
          </p:cNvPr>
          <p:cNvSpPr txBox="1"/>
          <p:nvPr/>
        </p:nvSpPr>
        <p:spPr>
          <a:xfrm>
            <a:off x="7304454" y="5383369"/>
            <a:ext cx="3925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https://www.osha.gov/sharp</a:t>
            </a:r>
          </a:p>
        </p:txBody>
      </p:sp>
    </p:spTree>
    <p:extLst>
      <p:ext uri="{BB962C8B-B14F-4D97-AF65-F5344CB8AC3E}">
        <p14:creationId xmlns:p14="http://schemas.microsoft.com/office/powerpoint/2010/main" val="467183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04605-931B-41F0-9046-FF25833E9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Cumplimiento vs Las Mejores Practicas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C5232-F249-2032-EDBA-99C03B2AE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764949" cy="4351338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Regulaciones de la OSHA = El nivel mínimo de cumplimiento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000" dirty="0"/>
          </a:p>
          <a:p>
            <a:pPr marL="231775" marR="0" indent="-231775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Otras organizaciones/guías pueden tener unos niveles más altos que el cumplimiento – las mejores practicas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¿Porque podrían ser diferentes?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reglas de la OSHA requieren más tiempo para cambiarlas/actualizarlas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1775" marR="0" indent="-180975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Nuevas industrias/condiciones de trabajo, el uso de nuevos productos, investigaciones nuevas para evaluar- los cambios a las guías toman tiempo, frecuentemente respuestas reaccionarias.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637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E89FD-F3A3-B032-B3FF-6744BA4F1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Meta: Implementar Soluciones </a:t>
            </a:r>
            <a:r>
              <a:rPr lang="es-419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fectivas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371A7-1D9A-9179-0DEA-B04931707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3" y="1825625"/>
            <a:ext cx="5973417" cy="4667250"/>
          </a:xfrm>
        </p:spPr>
        <p:txBody>
          <a:bodyPr>
            <a:normAutofit lnSpcReduction="1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jerarquía de controles de la OSHA: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Provee un marco para el control de los riesgos en el trabajo.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s-MX" dirty="0"/>
              <a:t>Eliminación</a:t>
            </a:r>
          </a:p>
          <a:p>
            <a:pPr lvl="1"/>
            <a:r>
              <a:rPr lang="es-MX" dirty="0"/>
              <a:t>Sustitución</a:t>
            </a:r>
          </a:p>
          <a:p>
            <a:pPr lvl="1"/>
            <a:r>
              <a:rPr lang="es-MX" dirty="0"/>
              <a:t>Ingeniería </a:t>
            </a:r>
          </a:p>
          <a:p>
            <a:pPr lvl="1"/>
            <a:r>
              <a:rPr lang="es-MX" dirty="0"/>
              <a:t>Administrativa (Practicas del trabajo)</a:t>
            </a:r>
          </a:p>
          <a:p>
            <a:pPr lvl="1"/>
            <a:r>
              <a:rPr lang="es-MX" dirty="0"/>
              <a:t>Equipo de protección personal (PPE)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Varios controles pueden ser más efectivos que el implementar solamente uno.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NIOSH Hierarchy of Controls jpg 71 kb">
            <a:extLst>
              <a:ext uri="{FF2B5EF4-FFF2-40B4-BE49-F238E27FC236}">
                <a16:creationId xmlns:a16="http://schemas.microsoft.com/office/drawing/2014/main" id="{24D139F8-F1B3-BBB4-A53B-D160F4060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0" y="1953444"/>
            <a:ext cx="5974080" cy="410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2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AD1F2-2A1F-D55A-2F52-3484A4392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Los Puntos Principales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24533-C7D4-C619-9622-986DBDEF5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misión de la OSHA es proteger a los trabajadores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OSHA puede lograr esa misión de varias maneras y provee recursos para asistir a los negocios pequeños que tienen recursos limitados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6688" marR="0" indent="-166688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166688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Muchas soluciones efectivas existen para responder a los peligros en el trabajo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recomiendan mucho los controles de ingeniería y administración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1775" marR="0" indent="-231775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información y la asistencia pueden ayudar a proteger a sus trabajadores, su compañía, y su propiedad.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711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6D792-CAD6-8757-3678-B8678B707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11" y="18255"/>
            <a:ext cx="10515600" cy="1325563"/>
          </a:xfrm>
        </p:spPr>
        <p:txBody>
          <a:bodyPr>
            <a:norm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MX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¡Bienvenidos!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9B4B4-5C34-0EF3-9F3C-20A7DDE9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0"/>
            <a:ext cx="10515600" cy="5258305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s-MX" dirty="0"/>
              <a:t>Introducciones</a:t>
            </a:r>
          </a:p>
          <a:p>
            <a:pPr>
              <a:spcAft>
                <a:spcPts val="1200"/>
              </a:spcAft>
            </a:pPr>
            <a:r>
              <a:rPr lang="es-MX" dirty="0"/>
              <a:t>Logística de nuestro espacio </a:t>
            </a:r>
          </a:p>
          <a:p>
            <a:pPr lvl="1">
              <a:spcAft>
                <a:spcPts val="1200"/>
              </a:spcAft>
            </a:pPr>
            <a:r>
              <a:rPr lang="es-MX" dirty="0"/>
              <a:t>Salidas, Baños</a:t>
            </a:r>
          </a:p>
          <a:p>
            <a:pPr>
              <a:spcAft>
                <a:spcPts val="1200"/>
              </a:spcAft>
            </a:pPr>
            <a:r>
              <a:rPr lang="es-MX" dirty="0"/>
              <a:t>El Esquema de hoy/agenda</a:t>
            </a:r>
          </a:p>
          <a:p>
            <a:pPr lvl="1">
              <a:spcAft>
                <a:spcPts val="1200"/>
              </a:spcAft>
            </a:pPr>
            <a:r>
              <a:rPr lang="es-MX" dirty="0"/>
              <a:t>Introducción a la OSHA</a:t>
            </a:r>
          </a:p>
          <a:p>
            <a:pPr lvl="1">
              <a:spcAft>
                <a:spcPts val="1200"/>
              </a:spcAft>
            </a:pPr>
            <a:r>
              <a:rPr lang="es-MX" dirty="0"/>
              <a:t>Seguridad General de los Trabajadores</a:t>
            </a:r>
          </a:p>
          <a:p>
            <a:pPr lvl="1">
              <a:spcAft>
                <a:spcPts val="1200"/>
              </a:spcAft>
            </a:pPr>
            <a:r>
              <a:rPr lang="es-MX" dirty="0"/>
              <a:t>Seguridad contra Incendios en Operaciones de la Cocina</a:t>
            </a:r>
          </a:p>
          <a:p>
            <a:pPr lvl="1">
              <a:spcAft>
                <a:spcPts val="1200"/>
              </a:spcAft>
            </a:pPr>
            <a:r>
              <a:rPr lang="es-MX" dirty="0"/>
              <a:t>Seguridad con el Propano</a:t>
            </a:r>
          </a:p>
          <a:p>
            <a:pPr lvl="1">
              <a:spcAft>
                <a:spcPts val="1200"/>
              </a:spcAft>
            </a:pPr>
            <a:r>
              <a:rPr lang="es-MX" dirty="0"/>
              <a:t>Uso de los Extintores de Incendio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595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BFB47-6135-D557-D069-DE5C5B88F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9838"/>
            <a:ext cx="10515600" cy="1325563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¿Por qué entrenar? Incidentes de los Camiones de Comida en las Noticias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D4466-96CE-397C-647B-BED7760C5C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9176" y="3429000"/>
            <a:ext cx="5181600" cy="368555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u="sng" dirty="0"/>
              <a:t>North Carolina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419" sz="20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Charlotte 2022- sin lesiones, perdida de hogar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419" sz="20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Charlotte (South </a:t>
            </a:r>
            <a:r>
              <a:rPr lang="es-419" sz="2000" u="sng" kern="100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End</a:t>
            </a:r>
            <a:r>
              <a:rPr lang="es-419" sz="20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) 2020- 1 </a:t>
            </a: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lesionado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419" sz="20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Greensboro 2021- bombero lesionado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419" sz="20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Raleigh 2018:  sin</a:t>
            </a: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lesiones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AE0A76-EE13-C1D9-E914-C87EC8641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3416921"/>
            <a:ext cx="5794514" cy="330124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s-MX" u="sng" dirty="0"/>
              <a:t>Otros Accidentes</a:t>
            </a:r>
          </a:p>
          <a:p>
            <a:r>
              <a:rPr lang="es-MX" sz="2400" dirty="0">
                <a:hlinkClick r:id="rId7"/>
              </a:rPr>
              <a:t>Newport News Jan 2023- 2 </a:t>
            </a:r>
            <a:r>
              <a:rPr lang="es-MX" sz="2400" dirty="0"/>
              <a:t>lesionados</a:t>
            </a:r>
          </a:p>
          <a:p>
            <a:r>
              <a:rPr lang="es-MX" sz="2400" dirty="0">
                <a:hlinkClick r:id="rId8"/>
              </a:rPr>
              <a:t>Fresno 2022- 2 lesionados con quemaduras </a:t>
            </a:r>
            <a:endParaRPr lang="es-MX" sz="2400" dirty="0"/>
          </a:p>
          <a:p>
            <a:r>
              <a:rPr lang="es-MX" sz="2400" dirty="0">
                <a:hlinkClick r:id="rId9"/>
              </a:rPr>
              <a:t>Tallahassee 2022- 2 lesionados</a:t>
            </a:r>
            <a:endParaRPr lang="es-MX" sz="2400" dirty="0"/>
          </a:p>
          <a:p>
            <a:r>
              <a:rPr lang="es-MX" sz="2400" dirty="0">
                <a:hlinkClick r:id="rId10"/>
              </a:rPr>
              <a:t>Orlando 2022-  una persona con lesiones critica</a:t>
            </a:r>
            <a:r>
              <a:rPr lang="es-MX" sz="2400" dirty="0"/>
              <a:t>s</a:t>
            </a:r>
          </a:p>
          <a:p>
            <a:r>
              <a:rPr lang="en-US" sz="2400" dirty="0">
                <a:hlinkClick r:id="rId11"/>
              </a:rPr>
              <a:t>Alabama 2022- 1 </a:t>
            </a:r>
            <a:r>
              <a:rPr lang="es-419" sz="2400" dirty="0"/>
              <a:t>lesionado</a:t>
            </a:r>
          </a:p>
          <a:p>
            <a:r>
              <a:rPr lang="es-MX" sz="2400" dirty="0"/>
              <a:t>Muchos </a:t>
            </a:r>
            <a:r>
              <a:rPr lang="es-419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más</a:t>
            </a:r>
            <a:r>
              <a:rPr lang="es-MX" sz="2400" dirty="0"/>
              <a:t> -Google </a:t>
            </a:r>
            <a:r>
              <a:rPr lang="es-419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Incendios de Camiones de Comida </a:t>
            </a:r>
            <a:r>
              <a:rPr lang="es-MX" sz="2400" dirty="0"/>
              <a:t>(Noticias)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C74A45-1AD2-3F62-AEE6-D0C3A3015B08}"/>
              </a:ext>
            </a:extLst>
          </p:cNvPr>
          <p:cNvSpPr txBox="1"/>
          <p:nvPr/>
        </p:nvSpPr>
        <p:spPr>
          <a:xfrm>
            <a:off x="433588" y="1465401"/>
            <a:ext cx="11758412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>
                <a:hlinkClick r:id="rId12"/>
              </a:rPr>
              <a:t>Philadelphia, 2014: </a:t>
            </a:r>
            <a:r>
              <a:rPr lang="es-MX" sz="2600" dirty="0"/>
              <a:t>Un tanque de propano de un camión de comida exploto matando </a:t>
            </a:r>
          </a:p>
          <a:p>
            <a:r>
              <a:rPr lang="es-MX" sz="2600" dirty="0"/>
              <a:t>a dos personas y lesionando a una docena de personas en la cercanía. La explosión </a:t>
            </a:r>
          </a:p>
          <a:p>
            <a:r>
              <a:rPr lang="es-MX" sz="2600" dirty="0"/>
              <a:t>incito una seria discusión sobre la necesidad de regulaciones específicas para la </a:t>
            </a:r>
          </a:p>
          <a:p>
            <a:r>
              <a:rPr lang="es-MX" sz="2600" dirty="0"/>
              <a:t>seguridad de los tanques de propano para la Industria de los Camiones de Comida.</a:t>
            </a:r>
          </a:p>
        </p:txBody>
      </p:sp>
    </p:spTree>
    <p:extLst>
      <p:ext uri="{BB962C8B-B14F-4D97-AF65-F5344CB8AC3E}">
        <p14:creationId xmlns:p14="http://schemas.microsoft.com/office/powerpoint/2010/main" val="939258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BAD8F-3556-B1F5-46C4-218B8036C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307"/>
            <a:ext cx="10515600" cy="1325563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¿Por qué </a:t>
            </a:r>
            <a:r>
              <a:rPr lang="es-419" sz="4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entrenar a</a:t>
            </a:r>
            <a:r>
              <a:rPr lang="es-419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los trabajadores de los camiones de comida? 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39F73-282A-5C31-F2B6-4E06B963D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843" y="1482869"/>
            <a:ext cx="11396870" cy="5217823"/>
          </a:xfrm>
        </p:spPr>
        <p:txBody>
          <a:bodyPr>
            <a:normAutofit lnSpcReduction="10000"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enorme crecimiento de la industria de los camiones de comida durante los últimos 15 a</a:t>
            </a: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ñ</a:t>
            </a: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os.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MX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Cubiertos por múltiples agencias: DOT (vehículos), los departamentos de salud locales (seguridad Alimenticia), los departamentos de bomberos locales 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MX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NFPA (La Administración Nacional de Protección contra Incendios) actualizo sus normas para la mejor </a:t>
            </a:r>
            <a:r>
              <a:rPr lang="es-MX" sz="2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guías</a:t>
            </a:r>
            <a:r>
              <a:rPr lang="es-MX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la Seguridad contra Incendios en el 2018, pero las normas de seguridad pueden variar hasta en las comunidades cercanas. </a:t>
            </a: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ejemplo: La policía de </a:t>
            </a:r>
            <a:r>
              <a:rPr lang="es-MX" sz="20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Clarksville (TN) dice que una fuga de gas propano causo la explosión de un camión de comida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camión de comida tenía permiso en Nashville (2022), no se requieren detectores de gas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explosión ocurrió en la casa del dueño en las cercanías de Clarksville, en donde se requieren los detectores de </a:t>
            </a:r>
            <a:r>
              <a:rPr lang="es-419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</a:t>
            </a: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óxido de carbono/propano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896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BAD8F-3556-B1F5-46C4-218B8036C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307"/>
            <a:ext cx="10515600" cy="1325563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¿Por qué entrenar a los trabajadores de los camiones de comida?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39F73-282A-5C31-F2B6-4E06B963D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2869"/>
            <a:ext cx="10515600" cy="5217823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Algunas similitudes con los restaurantes, vulnerables a fuegos de cocina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~7500 Incendios de restaurantes/por año, promediando 3 muertes, 110 lesiones, y $165 millones en daños a la propiedad cada año (NFPA 2017)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61% de los incendios fueron ocasionados por el equipo para cocinar (NFPA 2017)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También peligros únicos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Tanques de propano- con potencial de crear condiciones para las explosiones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Pequeños espacios dentro de los camiones/remolques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Movibles, potencial de tener diferentes ubicaciones, peligro en los caminos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negocios pequeños tienen desafíos únicos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Casi nunca tienen asignado un profesional de la seguridad 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MX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Falta de seguridad/Recursos de Salud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419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¿Otras razones?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665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D7263-392B-29D3-BE95-B52B2F957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propósito del entrenamiento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3E30D-6B1D-7115-9B27-DD16CD870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935" y="1825624"/>
            <a:ext cx="10763865" cy="4509861"/>
          </a:xfrm>
        </p:spPr>
        <p:txBody>
          <a:bodyPr>
            <a:normAutofit/>
          </a:bodyPr>
          <a:lstStyle/>
          <a:p>
            <a:pPr marL="107950" marR="0" indent="-1079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Propósito: </a:t>
            </a: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Educar a los dueños, gerentes, y a los trabajadores que operan los camiones de comida para prevenir lesiones, la perdida de vida, y las perdidas financiaras debido a los riesgos para la seguridad, especialmente con incidentes relacionados con el fuego.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950" marR="0" indent="-1079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la educación en el aula y con practicar el use del extintor de incendios, tenemos como objetivo el incrementar la confianza de los trabajadores para responder a los riesgos en el trabajo.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102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CB31EC-5CB5-034B-294C-B8E42037E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s-MX" dirty="0"/>
              <a:t>Introducción a la OSHA</a:t>
            </a:r>
          </a:p>
        </p:txBody>
      </p:sp>
    </p:spTree>
    <p:extLst>
      <p:ext uri="{BB962C8B-B14F-4D97-AF65-F5344CB8AC3E}">
        <p14:creationId xmlns:p14="http://schemas.microsoft.com/office/powerpoint/2010/main" val="4097850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3F19-31A2-053C-A744-258387D1A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¿Quién es la OSHA y que hacen ellos?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090F9-32BD-1639-6BF5-1BA6E4420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745" y="1825624"/>
            <a:ext cx="11236037" cy="4791485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dirty="0"/>
              <a:t>OSHA = </a:t>
            </a:r>
            <a:r>
              <a:rPr lang="es-419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Administración de Seguridad y Salud Laboral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Parte del Departamento del Trabajo de los EE. UU.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Establecida en 1970 (Williams Steiger Ley de Seguridad y Salud en el Trabajo)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2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Misión: Salvar vidas, prevenir lesiones, y proteger a los trabajadores Americanos en contra de peligros a la salud y seguridad en el lugar de trabajo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Establece responsabilidades y derechos de los empleadores y los trabajadores 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5425" marR="0" indent="-225425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Mantiene un sistema de reporte/registro de las lesiones en el lugar de trabajo, fallecimientos 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Establece programas de entrenamiento de seguridad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Desarrolla y pone en rigor las normas de seguridad </a:t>
            </a:r>
            <a:endParaRPr lang="en-US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473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36CEB-7EE6-FF1E-7068-8890D5B22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OSHA al nivel </a:t>
            </a:r>
            <a:r>
              <a:rPr lang="es-419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</a:t>
            </a:r>
            <a:r>
              <a:rPr lang="es-419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deral y Estatal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9ED52-AF3F-70E8-EA1D-C62A23FFC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307" y="1325563"/>
            <a:ext cx="5742709" cy="5341433"/>
          </a:xfrm>
        </p:spPr>
        <p:txBody>
          <a:bodyPr>
            <a:normAutofit lnSpcReduction="10000"/>
          </a:bodyPr>
          <a:lstStyle/>
          <a:p>
            <a:r>
              <a:rPr lang="es-MX" dirty="0"/>
              <a:t>El Decreto de OSH cubre a los empleadores y a sus empleados vía la OSHA federal o vía un programa estatal aprobado por la OSHA</a:t>
            </a:r>
          </a:p>
          <a:p>
            <a:endParaRPr lang="en-US" dirty="0"/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s-MX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 estados han aprobado planes que incluyen tanto a los trabajadores del sector privado como a los empleados del gobierno local (desde enero del 2023)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MX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planes estales para proteger a los trabajadores tienen que ser por lo menos tan efectivos como los de OSHA 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2DFC8E-D2FA-E86B-18E0-BEA6465B94B8}"/>
              </a:ext>
            </a:extLst>
          </p:cNvPr>
          <p:cNvSpPr txBox="1"/>
          <p:nvPr/>
        </p:nvSpPr>
        <p:spPr>
          <a:xfrm>
            <a:off x="6567055" y="6031303"/>
            <a:ext cx="337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/>
              </a:rPr>
              <a:t>https://www.osha.gov/stateplans</a:t>
            </a:r>
            <a:r>
              <a:rPr lang="en-US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CD461D-05E7-FBD7-46AD-F2D061E0892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41343"/>
            <a:ext cx="5512231" cy="47043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B1639D8-AC9B-FC66-9319-A28252414D5D}"/>
              </a:ext>
            </a:extLst>
          </p:cNvPr>
          <p:cNvSpPr txBox="1"/>
          <p:nvPr/>
        </p:nvSpPr>
        <p:spPr>
          <a:xfrm>
            <a:off x="7561231" y="1217406"/>
            <a:ext cx="4201984" cy="9368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dirty="0"/>
              <a:t>Seleccione un estado/territorio en el mapa para ver la información para el contacto del estado/territorio</a:t>
            </a:r>
          </a:p>
        </p:txBody>
      </p:sp>
    </p:spTree>
    <p:extLst>
      <p:ext uri="{BB962C8B-B14F-4D97-AF65-F5344CB8AC3E}">
        <p14:creationId xmlns:p14="http://schemas.microsoft.com/office/powerpoint/2010/main" val="1509178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27473</TotalTime>
  <Words>1700</Words>
  <Application>Microsoft Office PowerPoint</Application>
  <PresentationFormat>Widescreen</PresentationFormat>
  <Paragraphs>146</Paragraphs>
  <Slides>16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Camión de Comida Móvil  Entrenamiento para la seguridad</vt:lpstr>
      <vt:lpstr>¡Bienvenidos!</vt:lpstr>
      <vt:lpstr>¿Por qué entrenar? Incidentes de los Camiones de Comida en las Noticias</vt:lpstr>
      <vt:lpstr>¿Por qué entrenar a los trabajadores de los camiones de comida? </vt:lpstr>
      <vt:lpstr>¿Por qué entrenar a los trabajadores de los camiones de comida? </vt:lpstr>
      <vt:lpstr>El propósito del entrenamiento </vt:lpstr>
      <vt:lpstr>Introducción a la OSHA</vt:lpstr>
      <vt:lpstr>¿Quién es la OSHA y que hacen ellos?</vt:lpstr>
      <vt:lpstr>OSHA al nivel Federal y Estatal </vt:lpstr>
      <vt:lpstr>Derechos de los trabajadores</vt:lpstr>
      <vt:lpstr>Responsabilidades de los Empleadores </vt:lpstr>
      <vt:lpstr>OSHA provee asistencia a los pequeños negocios/empresas </vt:lpstr>
      <vt:lpstr>El Programa de Consulta en el Sitio de la OSHA, SHARP </vt:lpstr>
      <vt:lpstr>Cumplimiento vs Las Mejores Practicas </vt:lpstr>
      <vt:lpstr>Meta: Implementar Soluciones Efectivas </vt:lpstr>
      <vt:lpstr>Los Puntos Principales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b</dc:creator>
  <cp:lastModifiedBy>Virginia Gil-Rivas</cp:lastModifiedBy>
  <cp:revision>12</cp:revision>
  <cp:lastPrinted>2023-03-01T04:50:06Z</cp:lastPrinted>
  <dcterms:created xsi:type="dcterms:W3CDTF">2023-01-01T03:33:26Z</dcterms:created>
  <dcterms:modified xsi:type="dcterms:W3CDTF">2023-09-22T00:14:22Z</dcterms:modified>
</cp:coreProperties>
</file>